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70" r:id="rId1"/>
  </p:sldMasterIdLst>
  <p:notesMasterIdLst>
    <p:notesMasterId r:id="rId39"/>
  </p:notesMasterIdLst>
  <p:sldIdLst>
    <p:sldId id="266" r:id="rId2"/>
    <p:sldId id="291" r:id="rId3"/>
    <p:sldId id="274" r:id="rId4"/>
    <p:sldId id="257" r:id="rId5"/>
    <p:sldId id="276" r:id="rId6"/>
    <p:sldId id="258" r:id="rId7"/>
    <p:sldId id="278" r:id="rId8"/>
    <p:sldId id="259" r:id="rId9"/>
    <p:sldId id="260" r:id="rId10"/>
    <p:sldId id="261" r:id="rId11"/>
    <p:sldId id="262" r:id="rId12"/>
    <p:sldId id="273" r:id="rId13"/>
    <p:sldId id="265" r:id="rId14"/>
    <p:sldId id="267" r:id="rId15"/>
    <p:sldId id="268" r:id="rId16"/>
    <p:sldId id="292" r:id="rId17"/>
    <p:sldId id="277" r:id="rId18"/>
    <p:sldId id="270" r:id="rId19"/>
    <p:sldId id="271" r:id="rId20"/>
    <p:sldId id="272" r:id="rId21"/>
    <p:sldId id="298" r:id="rId22"/>
    <p:sldId id="288" r:id="rId23"/>
    <p:sldId id="289" r:id="rId24"/>
    <p:sldId id="279" r:id="rId25"/>
    <p:sldId id="293" r:id="rId26"/>
    <p:sldId id="280" r:id="rId27"/>
    <p:sldId id="294" r:id="rId28"/>
    <p:sldId id="295" r:id="rId29"/>
    <p:sldId id="282" r:id="rId30"/>
    <p:sldId id="283" r:id="rId31"/>
    <p:sldId id="296" r:id="rId32"/>
    <p:sldId id="284" r:id="rId33"/>
    <p:sldId id="297" r:id="rId34"/>
    <p:sldId id="285" r:id="rId35"/>
    <p:sldId id="286" r:id="rId36"/>
    <p:sldId id="290" r:id="rId37"/>
    <p:sldId id="287"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ÜMMÜ ŞAHİN ŞENER" initials="ÜŞŞ"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03447BB-5D67-496B-8E87-E561075AD55C}" styleName="Koyu Stil 1 - Vurgu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Koyu Stil 1 - Vurgu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81149" autoAdjust="0"/>
  </p:normalViewPr>
  <p:slideViewPr>
    <p:cSldViewPr snapToGrid="0">
      <p:cViewPr>
        <p:scale>
          <a:sx n="81" d="100"/>
          <a:sy n="81" d="100"/>
        </p:scale>
        <p:origin x="-88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commentAuthors" Target="commentAuthors.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76993B-87CC-4D62-AF40-CA1789E3C0A7}" type="datetimeFigureOut">
              <a:rPr lang="tr-TR" smtClean="0"/>
              <a:t>13.12.16</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FB6165-043C-4DAC-960B-4099F6071008}" type="slidenum">
              <a:rPr lang="tr-TR" smtClean="0"/>
              <a:t>‹#›</a:t>
            </a:fld>
            <a:endParaRPr lang="tr-TR"/>
          </a:p>
        </p:txBody>
      </p:sp>
    </p:spTree>
    <p:extLst>
      <p:ext uri="{BB962C8B-B14F-4D97-AF65-F5344CB8AC3E}">
        <p14:creationId xmlns:p14="http://schemas.microsoft.com/office/powerpoint/2010/main" val="2285984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tr-TR" smtClean="0"/>
              <a:t>Asıl başlık stili için tıklatın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13.12.16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28015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smtClean="0"/>
              <a:pPr/>
              <a:t>13.12.16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65879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smtClean="0"/>
              <a:t>Asıl başlık stili için tıklatın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smtClean="0"/>
              <a:pPr/>
              <a:t>13.12.16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57141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düzenlemek için tıklatın</a:t>
            </a:r>
          </a:p>
        </p:txBody>
      </p:sp>
      <p:sp>
        <p:nvSpPr>
          <p:cNvPr id="5" name="Date Placeholder 4"/>
          <p:cNvSpPr>
            <a:spLocks noGrp="1"/>
          </p:cNvSpPr>
          <p:nvPr>
            <p:ph type="dt" sz="half" idx="10"/>
          </p:nvPr>
        </p:nvSpPr>
        <p:spPr/>
        <p:txBody>
          <a:bodyPr/>
          <a:lstStyle/>
          <a:p>
            <a:fld id="{B61BEF0D-F0BB-DE4B-95CE-6DB70DBA9567}" type="datetimeFigureOut">
              <a:rPr lang="en-US" smtClean="0"/>
              <a:pPr/>
              <a:t>13.12.16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19544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düzenlemek için tıklatın</a:t>
            </a:r>
          </a:p>
        </p:txBody>
      </p:sp>
      <p:sp>
        <p:nvSpPr>
          <p:cNvPr id="5" name="Date Placeholder 4"/>
          <p:cNvSpPr>
            <a:spLocks noGrp="1"/>
          </p:cNvSpPr>
          <p:nvPr>
            <p:ph type="dt" sz="half" idx="10"/>
          </p:nvPr>
        </p:nvSpPr>
        <p:spPr/>
        <p:txBody>
          <a:bodyPr/>
          <a:lstStyle/>
          <a:p>
            <a:fld id="{B61BEF0D-F0BB-DE4B-95CE-6DB70DBA9567}" type="datetimeFigureOut">
              <a:rPr lang="en-US" smtClean="0"/>
              <a:pPr/>
              <a:t>13.12.16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50546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düzenlemek için tıklatın</a:t>
            </a:r>
          </a:p>
        </p:txBody>
      </p:sp>
      <p:sp>
        <p:nvSpPr>
          <p:cNvPr id="5" name="Date Placeholder 4"/>
          <p:cNvSpPr>
            <a:spLocks noGrp="1"/>
          </p:cNvSpPr>
          <p:nvPr>
            <p:ph type="dt" sz="half" idx="10"/>
          </p:nvPr>
        </p:nvSpPr>
        <p:spPr/>
        <p:txBody>
          <a:bodyPr/>
          <a:lstStyle/>
          <a:p>
            <a:fld id="{B61BEF0D-F0BB-DE4B-95CE-6DB70DBA9567}" type="datetimeFigureOut">
              <a:rPr lang="en-US" smtClean="0"/>
              <a:pPr/>
              <a:t>13.12.16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18587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13.12.16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54061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13.12.16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422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13.12.16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47270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smtClean="0"/>
              <a:pPr/>
              <a:t>13.12.16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20391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13.12.16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484364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13.12.16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8586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13.12.16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49256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13.12.16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2639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tr-TR" smtClean="0"/>
              <a:t>Asıl başlık stili için tıklatın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42A54C80-263E-416B-A8E0-580EDEADCBDC}" type="datetimeFigureOut">
              <a:rPr lang="en-US" smtClean="0"/>
              <a:t>13.12.16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398955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B61BEF0D-F0BB-DE4B-95CE-6DB70DBA9567}" type="datetimeFigureOut">
              <a:rPr lang="en-US" smtClean="0"/>
              <a:pPr/>
              <a:t>13.12.16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767935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13.12.16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5440891"/>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ummusahin@klu.edu.tr"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944135" y="2634224"/>
            <a:ext cx="9560477" cy="1458231"/>
          </a:xfrm>
        </p:spPr>
        <p:txBody>
          <a:bodyPr>
            <a:normAutofit fontScale="90000"/>
          </a:bodyPr>
          <a:lstStyle/>
          <a:p>
            <a:pPr algn="ctr"/>
            <a:r>
              <a:rPr lang="tr-TR" sz="5300" dirty="0" smtClean="0">
                <a:solidFill>
                  <a:srgbClr val="0070C0"/>
                </a:solidFill>
              </a:rPr>
              <a:t>MEVLANA DEĞİŞİM PROGRAMI</a:t>
            </a:r>
            <a:r>
              <a:rPr lang="tr-TR" sz="5300" dirty="0" smtClean="0"/>
              <a:t/>
            </a:r>
            <a:br>
              <a:rPr lang="tr-TR" sz="5300" dirty="0" smtClean="0"/>
            </a:br>
            <a:r>
              <a:rPr lang="tr-TR" sz="4000" dirty="0"/>
              <a:t/>
            </a:r>
            <a:br>
              <a:rPr lang="tr-TR" sz="4000" dirty="0"/>
            </a:br>
            <a:r>
              <a:rPr lang="tr-TR" sz="4000" dirty="0" smtClean="0"/>
              <a:t/>
            </a:r>
            <a:br>
              <a:rPr lang="tr-TR" sz="4000" dirty="0" smtClean="0"/>
            </a:br>
            <a:r>
              <a:rPr lang="tr-TR" sz="4000" dirty="0"/>
              <a:t/>
            </a:r>
            <a:br>
              <a:rPr lang="tr-TR" sz="4000" dirty="0"/>
            </a:br>
            <a:r>
              <a:rPr lang="tr-TR" sz="4000" dirty="0" smtClean="0"/>
              <a:t/>
            </a:r>
            <a:br>
              <a:rPr lang="tr-TR" sz="4000" dirty="0" smtClean="0"/>
            </a:br>
            <a:r>
              <a:rPr lang="tr-TR" sz="4000" dirty="0"/>
              <a:t/>
            </a:r>
            <a:br>
              <a:rPr lang="tr-TR" sz="4000" dirty="0"/>
            </a:br>
            <a:r>
              <a:rPr lang="tr-TR" sz="4000" dirty="0" smtClean="0"/>
              <a:t/>
            </a:r>
            <a:br>
              <a:rPr lang="tr-TR" sz="4000" dirty="0" smtClean="0"/>
            </a:br>
            <a:r>
              <a:rPr lang="tr-TR" sz="4000" dirty="0"/>
              <a:t/>
            </a:r>
            <a:br>
              <a:rPr lang="tr-TR" sz="4000" dirty="0"/>
            </a:br>
            <a:r>
              <a:rPr lang="tr-TR" sz="1600" b="1" dirty="0">
                <a:solidFill>
                  <a:schemeClr val="tx1">
                    <a:lumMod val="75000"/>
                    <a:lumOff val="25000"/>
                  </a:schemeClr>
                </a:solidFill>
                <a:effectLst>
                  <a:outerShdw blurRad="38100" dist="38100" dir="2700000" algn="tl">
                    <a:srgbClr val="000000">
                      <a:alpha val="43137"/>
                    </a:srgbClr>
                  </a:outerShdw>
                </a:effectLst>
                <a:latin typeface="Constantia" pitchFamily="18" charset="0"/>
              </a:rPr>
              <a:t/>
            </a:r>
            <a:br>
              <a:rPr lang="tr-TR" sz="1600" b="1" dirty="0">
                <a:solidFill>
                  <a:schemeClr val="tx1">
                    <a:lumMod val="75000"/>
                    <a:lumOff val="25000"/>
                  </a:schemeClr>
                </a:solidFill>
                <a:effectLst>
                  <a:outerShdw blurRad="38100" dist="38100" dir="2700000" algn="tl">
                    <a:srgbClr val="000000">
                      <a:alpha val="43137"/>
                    </a:srgbClr>
                  </a:outerShdw>
                </a:effectLst>
                <a:latin typeface="Constantia" pitchFamily="18" charset="0"/>
              </a:rPr>
            </a:br>
            <a:r>
              <a:rPr lang="tr-TR" sz="1600" dirty="0" smtClean="0"/>
              <a:t/>
            </a:r>
            <a:br>
              <a:rPr lang="tr-TR" sz="1600" dirty="0" smtClean="0"/>
            </a:br>
            <a:endParaRPr lang="tr-TR" sz="1600" dirty="0"/>
          </a:p>
        </p:txBody>
      </p:sp>
      <p:sp>
        <p:nvSpPr>
          <p:cNvPr id="3" name="Content Placeholder 2"/>
          <p:cNvSpPr>
            <a:spLocks noGrp="1"/>
          </p:cNvSpPr>
          <p:nvPr>
            <p:ph idx="1"/>
          </p:nvPr>
        </p:nvSpPr>
        <p:spPr>
          <a:xfrm>
            <a:off x="1852322" y="4311974"/>
            <a:ext cx="8915400" cy="815251"/>
          </a:xfrm>
        </p:spPr>
        <p:txBody>
          <a:bodyPr/>
          <a:lstStyle/>
          <a:p>
            <a:endParaRPr lang="en-US" dirty="0"/>
          </a:p>
        </p:txBody>
      </p:sp>
    </p:spTree>
    <p:extLst>
      <p:ext uri="{BB962C8B-B14F-4D97-AF65-F5344CB8AC3E}">
        <p14:creationId xmlns:p14="http://schemas.microsoft.com/office/powerpoint/2010/main" val="14141006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Program Ücretli mi?</a:t>
            </a:r>
            <a:endParaRPr lang="tr-TR" dirty="0"/>
          </a:p>
        </p:txBody>
      </p:sp>
      <p:sp>
        <p:nvSpPr>
          <p:cNvPr id="3" name="İçerik Yer Tutucusu 2"/>
          <p:cNvSpPr>
            <a:spLocks noGrp="1"/>
          </p:cNvSpPr>
          <p:nvPr>
            <p:ph idx="1"/>
          </p:nvPr>
        </p:nvSpPr>
        <p:spPr>
          <a:xfrm>
            <a:off x="2085474" y="2133600"/>
            <a:ext cx="9419138" cy="3777622"/>
          </a:xfrm>
        </p:spPr>
        <p:txBody>
          <a:bodyPr>
            <a:normAutofit/>
          </a:bodyPr>
          <a:lstStyle/>
          <a:p>
            <a:pPr>
              <a:lnSpc>
                <a:spcPct val="150000"/>
              </a:lnSpc>
            </a:pPr>
            <a:r>
              <a:rPr lang="tr-TR" sz="2400" dirty="0"/>
              <a:t>Öğrenciler sadece, Mevlana Değişim Programı öğrencisi oldukları süre zarfında kayıtlarının bulunduğu örgün yükseköğretim kurumlarına ödemekle yükümlü oldukları katkı paylarını ya da öğrenim ücretlerini ödemeye devam ederler. Değişim programı çerçevesinde gideceği yükseköğretim kurumuna ayrıca bir eğitim öğretim ücreti ödemezler.</a:t>
            </a:r>
          </a:p>
        </p:txBody>
      </p:sp>
    </p:spTree>
    <p:extLst>
      <p:ext uri="{BB962C8B-B14F-4D97-AF65-F5344CB8AC3E}">
        <p14:creationId xmlns:p14="http://schemas.microsoft.com/office/powerpoint/2010/main" val="63502809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Dönem Kaybı Olur mu?</a:t>
            </a:r>
            <a:endParaRPr lang="tr-TR" dirty="0"/>
          </a:p>
        </p:txBody>
      </p:sp>
      <p:sp>
        <p:nvSpPr>
          <p:cNvPr id="3" name="İçerik Yer Tutucusu 2"/>
          <p:cNvSpPr>
            <a:spLocks noGrp="1"/>
          </p:cNvSpPr>
          <p:nvPr>
            <p:ph idx="1"/>
          </p:nvPr>
        </p:nvSpPr>
        <p:spPr/>
        <p:txBody>
          <a:bodyPr>
            <a:normAutofit/>
          </a:bodyPr>
          <a:lstStyle/>
          <a:p>
            <a:pPr>
              <a:lnSpc>
                <a:spcPct val="140000"/>
              </a:lnSpc>
            </a:pPr>
            <a:r>
              <a:rPr lang="tr-TR" sz="2400" dirty="0"/>
              <a:t>Mevlana Değişim Programına katılıp, Türkiye sınırları dışında başka bir ülkede eğitim gören öğrencinin yurt dışındaki yükseköğretim kurumunda almış olduğu ders ya da derslerin, Öğrenim Protokolü’nde hangi derslere denk sayılacağının açıkça belirlenmiş olması sebebiyle öğrenci ülkesine döndüğünde herhangi bir dönem kaybı yaşamaz.</a:t>
            </a:r>
          </a:p>
        </p:txBody>
      </p:sp>
    </p:spTree>
    <p:extLst>
      <p:ext uri="{BB962C8B-B14F-4D97-AF65-F5344CB8AC3E}">
        <p14:creationId xmlns:p14="http://schemas.microsoft.com/office/powerpoint/2010/main" val="372320265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7334" y="609600"/>
            <a:ext cx="8596668" cy="577516"/>
          </a:xfrm>
        </p:spPr>
        <p:txBody>
          <a:bodyPr>
            <a:normAutofit fontScale="90000"/>
          </a:bodyPr>
          <a:lstStyle/>
          <a:p>
            <a:pPr algn="ctr"/>
            <a:r>
              <a:rPr lang="tr-TR" dirty="0" smtClean="0"/>
              <a:t>Üniversiteler ve Kontenjanlar</a:t>
            </a:r>
            <a:endParaRPr lang="tr-TR"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852701429"/>
              </p:ext>
            </p:extLst>
          </p:nvPr>
        </p:nvGraphicFramePr>
        <p:xfrm>
          <a:off x="677863" y="1620254"/>
          <a:ext cx="10294936" cy="5280399"/>
        </p:xfrm>
        <a:graphic>
          <a:graphicData uri="http://schemas.openxmlformats.org/drawingml/2006/table">
            <a:tbl>
              <a:tblPr firstRow="1" bandRow="1">
                <a:tableStyleId>{5C22544A-7EE6-4342-B048-85BDC9FD1C3A}</a:tableStyleId>
              </a:tblPr>
              <a:tblGrid>
                <a:gridCol w="2573734"/>
                <a:gridCol w="2573734"/>
                <a:gridCol w="2573734"/>
                <a:gridCol w="2573734"/>
              </a:tblGrid>
              <a:tr h="124805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tr-TR" dirty="0" smtClean="0"/>
                        <a:t>Institution</a:t>
                      </a:r>
                    </a:p>
                    <a:p>
                      <a:endParaRPr lang="tr-TR" dirty="0"/>
                    </a:p>
                  </a:txBody>
                  <a:tcPr/>
                </a:tc>
                <a:tc>
                  <a:txBody>
                    <a:bodyPr/>
                    <a:lstStyle/>
                    <a:p>
                      <a:r>
                        <a:rPr lang="tr-TR" dirty="0" smtClean="0"/>
                        <a:t>Host Institution </a:t>
                      </a:r>
                    </a:p>
                    <a:p>
                      <a:r>
                        <a:rPr lang="tr-TR" dirty="0" smtClean="0"/>
                        <a:t>Department</a:t>
                      </a:r>
                    </a:p>
                    <a:p>
                      <a:endParaRPr lang="tr-TR"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tr-TR" dirty="0" smtClean="0"/>
                        <a:t>Kırklareli University Department</a:t>
                      </a:r>
                    </a:p>
                    <a:p>
                      <a:endParaRPr lang="tr-TR"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tr-TR" dirty="0" smtClean="0"/>
                        <a:t>Number of Students</a:t>
                      </a:r>
                    </a:p>
                    <a:p>
                      <a:endParaRPr lang="tr-TR" dirty="0"/>
                    </a:p>
                  </a:txBody>
                  <a:tcPr/>
                </a:tc>
              </a:tr>
              <a:tr h="1152055">
                <a:tc>
                  <a:txBody>
                    <a:bodyPr/>
                    <a:lstStyle/>
                    <a:p>
                      <a:r>
                        <a:rPr lang="tr-TR" sz="1200" dirty="0" smtClean="0"/>
                        <a:t>Azerbaijan Technical </a:t>
                      </a:r>
                    </a:p>
                    <a:p>
                      <a:r>
                        <a:rPr lang="tr-TR" sz="1200" dirty="0" smtClean="0"/>
                        <a:t>University</a:t>
                      </a:r>
                      <a:r>
                        <a:rPr lang="tr-TR" sz="1200" baseline="0" dirty="0" smtClean="0"/>
                        <a:t> </a:t>
                      </a:r>
                      <a:r>
                        <a:rPr lang="tr-TR" sz="1200" dirty="0" smtClean="0"/>
                        <a:t>(Azerbaijan)</a:t>
                      </a:r>
                    </a:p>
                    <a:p>
                      <a:endParaRPr lang="tr-TR"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tr-TR" dirty="0" smtClean="0"/>
                        <a:t>Mathematics</a:t>
                      </a:r>
                    </a:p>
                    <a:p>
                      <a:endParaRPr lang="tr-TR"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tr-TR" dirty="0" smtClean="0"/>
                        <a:t>Mathematics</a:t>
                      </a:r>
                    </a:p>
                    <a:p>
                      <a:endParaRPr lang="tr-TR" dirty="0"/>
                    </a:p>
                  </a:txBody>
                  <a:tcPr/>
                </a:tc>
                <a:tc>
                  <a:txBody>
                    <a:bodyPr/>
                    <a:lstStyle/>
                    <a:p>
                      <a:r>
                        <a:rPr lang="tr-TR" dirty="0" smtClean="0"/>
                        <a:t>-</a:t>
                      </a:r>
                      <a:endParaRPr lang="tr-TR" dirty="0"/>
                    </a:p>
                  </a:txBody>
                  <a:tcPr/>
                </a:tc>
              </a:tr>
              <a:tr h="960045">
                <a:tc>
                  <a:txBody>
                    <a:bodyPr/>
                    <a:lstStyle/>
                    <a:p>
                      <a:r>
                        <a:rPr lang="tr-TR" sz="1200" dirty="0" smtClean="0"/>
                        <a:t>Sriwijaya University</a:t>
                      </a:r>
                    </a:p>
                    <a:p>
                      <a:r>
                        <a:rPr lang="tr-TR" sz="1200" dirty="0" smtClean="0"/>
                        <a:t>(Indonesia)</a:t>
                      </a:r>
                    </a:p>
                    <a:p>
                      <a:endParaRPr lang="tr-TR" dirty="0"/>
                    </a:p>
                  </a:txBody>
                  <a:tcPr/>
                </a:tc>
                <a:tc>
                  <a:txBody>
                    <a:bodyPr/>
                    <a:lstStyle/>
                    <a:p>
                      <a:r>
                        <a:rPr lang="tr-TR" dirty="0" smtClean="0"/>
                        <a:t>Mathematical</a:t>
                      </a:r>
                    </a:p>
                    <a:p>
                      <a:r>
                        <a:rPr lang="tr-TR" dirty="0" smtClean="0"/>
                        <a:t>Studies</a:t>
                      </a:r>
                    </a:p>
                    <a:p>
                      <a:endParaRPr lang="tr-TR"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tr-TR" dirty="0" smtClean="0"/>
                        <a:t>Mathematics</a:t>
                      </a:r>
                    </a:p>
                    <a:p>
                      <a:endParaRPr lang="tr-TR" dirty="0"/>
                    </a:p>
                  </a:txBody>
                  <a:tcPr/>
                </a:tc>
                <a:tc>
                  <a:txBody>
                    <a:bodyPr/>
                    <a:lstStyle/>
                    <a:p>
                      <a:r>
                        <a:rPr lang="tr-TR" dirty="0" smtClean="0"/>
                        <a:t>2</a:t>
                      </a:r>
                      <a:endParaRPr lang="tr-TR" dirty="0"/>
                    </a:p>
                  </a:txBody>
                  <a:tcPr/>
                </a:tc>
              </a:tr>
              <a:tr h="389351">
                <a:tc>
                  <a:txBody>
                    <a:bodyPr/>
                    <a:lstStyle/>
                    <a:p>
                      <a:r>
                        <a:rPr lang="tr-TR" sz="1200" dirty="0" smtClean="0"/>
                        <a:t>Alexander</a:t>
                      </a:r>
                      <a:r>
                        <a:rPr lang="tr-TR" sz="1200" baseline="0" dirty="0" smtClean="0"/>
                        <a:t> </a:t>
                      </a:r>
                      <a:r>
                        <a:rPr lang="tr-TR" sz="1200" dirty="0" smtClean="0"/>
                        <a:t>Xhuvani</a:t>
                      </a:r>
                    </a:p>
                    <a:p>
                      <a:r>
                        <a:rPr lang="tr-TR" sz="1200" dirty="0" smtClean="0"/>
                        <a:t>University (Albania</a:t>
                      </a:r>
                      <a:r>
                        <a:rPr lang="tr-TR" dirty="0" smtClean="0"/>
                        <a:t>)</a:t>
                      </a:r>
                    </a:p>
                    <a:p>
                      <a:endParaRPr lang="tr-TR"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tr-TR" dirty="0" smtClean="0"/>
                        <a:t>Mathematics</a:t>
                      </a:r>
                    </a:p>
                    <a:p>
                      <a:endParaRPr lang="tr-TR"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tr-TR" dirty="0" smtClean="0"/>
                        <a:t>Mathematics</a:t>
                      </a:r>
                    </a:p>
                    <a:p>
                      <a:endParaRPr lang="tr-TR" dirty="0"/>
                    </a:p>
                  </a:txBody>
                  <a:tcPr/>
                </a:tc>
                <a:tc>
                  <a:txBody>
                    <a:bodyPr/>
                    <a:lstStyle/>
                    <a:p>
                      <a:r>
                        <a:rPr lang="tr-TR" dirty="0" smtClean="0"/>
                        <a:t>4</a:t>
                      </a:r>
                      <a:endParaRPr lang="tr-TR" dirty="0"/>
                    </a:p>
                  </a:txBody>
                  <a:tcPr/>
                </a:tc>
              </a:tr>
              <a:tr h="389351">
                <a:tc>
                  <a:txBody>
                    <a:bodyPr/>
                    <a:lstStyle/>
                    <a:p>
                      <a:r>
                        <a:rPr lang="tr-TR" sz="1200" dirty="0" smtClean="0"/>
                        <a:t>Khoja</a:t>
                      </a:r>
                      <a:r>
                        <a:rPr lang="tr-TR" sz="1200" baseline="0" dirty="0" smtClean="0"/>
                        <a:t> </a:t>
                      </a:r>
                      <a:r>
                        <a:rPr lang="tr-TR" sz="1200" dirty="0" smtClean="0"/>
                        <a:t>Akhmet</a:t>
                      </a:r>
                    </a:p>
                    <a:p>
                      <a:r>
                        <a:rPr lang="tr-TR" sz="1200" dirty="0" smtClean="0"/>
                        <a:t>Yassawi</a:t>
                      </a:r>
                      <a:r>
                        <a:rPr lang="tr-TR" sz="1200" baseline="0" dirty="0" smtClean="0"/>
                        <a:t> I</a:t>
                      </a:r>
                      <a:r>
                        <a:rPr lang="tr-TR" sz="1200" dirty="0" smtClean="0"/>
                        <a:t>nternational</a:t>
                      </a:r>
                    </a:p>
                    <a:p>
                      <a:r>
                        <a:rPr lang="tr-TR" sz="1200" dirty="0" smtClean="0"/>
                        <a:t>Kazakh-Turkish</a:t>
                      </a:r>
                    </a:p>
                    <a:p>
                      <a:r>
                        <a:rPr lang="tr-TR" sz="1200" dirty="0" smtClean="0"/>
                        <a:t>University</a:t>
                      </a:r>
                      <a:r>
                        <a:rPr lang="tr-TR" sz="1200" baseline="0" dirty="0" smtClean="0"/>
                        <a:t> </a:t>
                      </a:r>
                      <a:r>
                        <a:rPr lang="tr-TR" sz="1200" dirty="0" smtClean="0"/>
                        <a:t>Kazakhstan</a:t>
                      </a:r>
                    </a:p>
                    <a:p>
                      <a:endParaRPr lang="tr-TR"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tr-TR" dirty="0" smtClean="0"/>
                        <a:t>Mathematics</a:t>
                      </a:r>
                    </a:p>
                    <a:p>
                      <a:endParaRPr lang="tr-TR"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tr-TR" dirty="0" smtClean="0"/>
                        <a:t>Mathematics</a:t>
                      </a:r>
                    </a:p>
                    <a:p>
                      <a:endParaRPr lang="tr-TR" dirty="0"/>
                    </a:p>
                  </a:txBody>
                  <a:tcPr/>
                </a:tc>
                <a:tc>
                  <a:txBody>
                    <a:bodyPr/>
                    <a:lstStyle/>
                    <a:p>
                      <a:r>
                        <a:rPr lang="tr-TR" dirty="0" smtClean="0"/>
                        <a:t>4</a:t>
                      </a:r>
                      <a:endParaRPr lang="tr-TR" dirty="0"/>
                    </a:p>
                  </a:txBody>
                  <a:tcPr/>
                </a:tc>
              </a:tr>
            </a:tbl>
          </a:graphicData>
        </a:graphic>
      </p:graphicFrame>
    </p:spTree>
    <p:extLst>
      <p:ext uri="{BB962C8B-B14F-4D97-AF65-F5344CB8AC3E}">
        <p14:creationId xmlns:p14="http://schemas.microsoft.com/office/powerpoint/2010/main" val="38623234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200" dirty="0" smtClean="0"/>
              <a:t>Mevlana Değişim </a:t>
            </a:r>
            <a:r>
              <a:rPr lang="tr-TR" sz="3200" dirty="0"/>
              <a:t>P</a:t>
            </a:r>
            <a:r>
              <a:rPr lang="tr-TR" sz="3200" dirty="0" smtClean="0"/>
              <a:t>rogramı Değişim Süreci 1</a:t>
            </a:r>
            <a:endParaRPr lang="tr-TR" sz="3200" dirty="0"/>
          </a:p>
        </p:txBody>
      </p:sp>
      <p:sp>
        <p:nvSpPr>
          <p:cNvPr id="3" name="İçerik Yer Tutucusu 2"/>
          <p:cNvSpPr>
            <a:spLocks noGrp="1"/>
          </p:cNvSpPr>
          <p:nvPr>
            <p:ph idx="1"/>
          </p:nvPr>
        </p:nvSpPr>
        <p:spPr>
          <a:xfrm>
            <a:off x="1636295" y="2133600"/>
            <a:ext cx="9868317" cy="3777622"/>
          </a:xfrm>
        </p:spPr>
        <p:txBody>
          <a:bodyPr>
            <a:noAutofit/>
          </a:bodyPr>
          <a:lstStyle/>
          <a:p>
            <a:pPr>
              <a:buFont typeface="+mj-lt"/>
              <a:buAutoNum type="arabicPeriod"/>
            </a:pPr>
            <a:r>
              <a:rPr lang="tr-TR" sz="2000" dirty="0" smtClean="0"/>
              <a:t>Öğrenci Bilgi Formu ve </a:t>
            </a:r>
            <a:r>
              <a:rPr lang="tr-TR" sz="2000" dirty="0"/>
              <a:t>A</a:t>
            </a:r>
            <a:r>
              <a:rPr lang="tr-TR" sz="2000" dirty="0" smtClean="0"/>
              <a:t>day Öğrenci </a:t>
            </a:r>
            <a:r>
              <a:rPr lang="tr-TR" sz="2000" dirty="0"/>
              <a:t>B</a:t>
            </a:r>
            <a:r>
              <a:rPr lang="tr-TR" sz="2000" dirty="0" smtClean="0"/>
              <a:t>aşvuru Formu bilgisayar ortamında doldurularak şahsen Mevlana Koordinatörlüğüne getirilir.</a:t>
            </a:r>
          </a:p>
          <a:p>
            <a:pPr>
              <a:buFont typeface="+mj-lt"/>
              <a:buAutoNum type="arabicPeriod"/>
            </a:pPr>
            <a:endParaRPr lang="tr-TR" sz="2000" dirty="0"/>
          </a:p>
          <a:p>
            <a:pPr>
              <a:buFont typeface="+mj-lt"/>
              <a:buAutoNum type="arabicPeriod"/>
            </a:pPr>
            <a:r>
              <a:rPr lang="tr-TR" sz="2000" dirty="0" smtClean="0"/>
              <a:t>Dil sınavı (YDS, TOEFL, v.b.) olmayan öğrenciler dil sınavına girerler.</a:t>
            </a:r>
          </a:p>
          <a:p>
            <a:pPr>
              <a:buFont typeface="+mj-lt"/>
              <a:buAutoNum type="arabicPeriod"/>
            </a:pPr>
            <a:r>
              <a:rPr lang="tr-TR" sz="2000" dirty="0" smtClean="0"/>
              <a:t>Değerlendirilen başvuruların sonuçları YÖK onayına sunulur.</a:t>
            </a:r>
          </a:p>
          <a:p>
            <a:pPr>
              <a:buFont typeface="+mj-lt"/>
              <a:buAutoNum type="arabicPeriod"/>
            </a:pPr>
            <a:r>
              <a:rPr lang="tr-TR" sz="2000" dirty="0" smtClean="0"/>
              <a:t>Gidilecek kurum Mevlana Ofisi tarafından bilgilendirilir ve onaylanan öğrenciler Öğrenci Başvuru Formu’nu bilgisayar ortamında doldurarak bölüm koordinatörlerine teslim ederler.</a:t>
            </a:r>
          </a:p>
          <a:p>
            <a:pPr>
              <a:buFont typeface="+mj-lt"/>
              <a:buAutoNum type="arabicPeriod"/>
            </a:pPr>
            <a:r>
              <a:rPr lang="tr-TR" sz="2000" dirty="0" smtClean="0"/>
              <a:t>Yurtdışına gidecek öğrenciler gidecekleri kurumun derslerini dikkate alarak öğrenim protokollerini hazırlarlar. Öğrenim protokolü öğrencinin kendisi, bölüm başkanı ve bölüm koordinatörü ve son olarak da kurum koordinatörü tarafından imzalanır.</a:t>
            </a:r>
            <a:endParaRPr lang="tr-TR" sz="2000" dirty="0"/>
          </a:p>
        </p:txBody>
      </p:sp>
    </p:spTree>
    <p:extLst>
      <p:ext uri="{BB962C8B-B14F-4D97-AF65-F5344CB8AC3E}">
        <p14:creationId xmlns:p14="http://schemas.microsoft.com/office/powerpoint/2010/main" val="211056345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200" dirty="0"/>
              <a:t>Mevlana Değişim Programı Değişim </a:t>
            </a:r>
            <a:r>
              <a:rPr lang="tr-TR" sz="3200" dirty="0" smtClean="0"/>
              <a:t>Süreci 2</a:t>
            </a:r>
            <a:endParaRPr lang="tr-TR" sz="3200" dirty="0"/>
          </a:p>
        </p:txBody>
      </p:sp>
      <p:sp>
        <p:nvSpPr>
          <p:cNvPr id="3" name="İçerik Yer Tutucusu 2"/>
          <p:cNvSpPr>
            <a:spLocks noGrp="1"/>
          </p:cNvSpPr>
          <p:nvPr>
            <p:ph idx="1"/>
          </p:nvPr>
        </p:nvSpPr>
        <p:spPr>
          <a:xfrm>
            <a:off x="1604211" y="2133600"/>
            <a:ext cx="9900401" cy="3777622"/>
          </a:xfrm>
        </p:spPr>
        <p:txBody>
          <a:bodyPr>
            <a:noAutofit/>
          </a:bodyPr>
          <a:lstStyle/>
          <a:p>
            <a:pPr>
              <a:buFont typeface="+mj-lt"/>
              <a:buAutoNum type="arabicPeriod"/>
            </a:pPr>
            <a:r>
              <a:rPr lang="tr-TR" sz="2000" dirty="0" smtClean="0"/>
              <a:t>Öğrenim Protokolü yurtdışındaki kurum tarafından onaylanır ve öğrenciyi kabul eden kurum Öğrenci Kabul Belgesi hazırlar.</a:t>
            </a:r>
          </a:p>
          <a:p>
            <a:pPr>
              <a:buFont typeface="+mj-lt"/>
              <a:buAutoNum type="arabicPeriod"/>
            </a:pPr>
            <a:r>
              <a:rPr lang="tr-TR" sz="2000" dirty="0" smtClean="0"/>
              <a:t>Öğrenci Yükümlülük Sözleşmesi öğrenci tarafından imzalanır ve Öğrenci Beyannamesi teslim edilir.</a:t>
            </a:r>
          </a:p>
          <a:p>
            <a:pPr>
              <a:buFont typeface="+mj-lt"/>
              <a:buAutoNum type="arabicPeriod"/>
            </a:pPr>
            <a:r>
              <a:rPr lang="tr-TR" sz="2000" dirty="0" smtClean="0"/>
              <a:t>Bilet- Pasaport- Vize işlemleri yapılır.</a:t>
            </a:r>
          </a:p>
          <a:p>
            <a:pPr>
              <a:buFont typeface="+mj-lt"/>
              <a:buAutoNum type="arabicPeriod"/>
            </a:pPr>
            <a:r>
              <a:rPr lang="tr-TR" sz="2000" dirty="0" smtClean="0"/>
              <a:t>Öğrenci kendi üniversitesinde yapması gereken kayıt, harç, öğrenim giderleri işlemlerini yapar.</a:t>
            </a:r>
          </a:p>
          <a:p>
            <a:pPr>
              <a:buFont typeface="+mj-lt"/>
              <a:buAutoNum type="arabicPeriod"/>
            </a:pPr>
            <a:r>
              <a:rPr lang="tr-TR" sz="2000" dirty="0" smtClean="0"/>
              <a:t>Öğrenci her iki kurumun da onayladığı </a:t>
            </a:r>
            <a:r>
              <a:rPr lang="tr-TR" sz="2000" dirty="0"/>
              <a:t>Ö</a:t>
            </a:r>
            <a:r>
              <a:rPr lang="tr-TR" sz="2000" dirty="0" smtClean="0"/>
              <a:t>ğrenim </a:t>
            </a:r>
            <a:r>
              <a:rPr lang="tr-TR" sz="2000" dirty="0"/>
              <a:t>P</a:t>
            </a:r>
            <a:r>
              <a:rPr lang="tr-TR" sz="2000" dirty="0" smtClean="0"/>
              <a:t>rotokolü çerçevesinde, yurtdışında öğrenim görmeye başlar.</a:t>
            </a:r>
          </a:p>
          <a:p>
            <a:pPr>
              <a:buFont typeface="+mj-lt"/>
              <a:buAutoNum type="arabicPeriod"/>
            </a:pPr>
            <a:r>
              <a:rPr lang="tr-TR" sz="2000" dirty="0" smtClean="0"/>
              <a:t>Öğrencinin gittiği kurumda derslerde değişiklik olması halinde, akademik yıl başladıktan sonra en geç 30 gün içinde Öğrenim Protokolündeki Değişiklikler kısmı doldurulur ve yetkililer tarafından imzalanır. </a:t>
            </a:r>
          </a:p>
          <a:p>
            <a:pPr>
              <a:buFont typeface="+mj-lt"/>
              <a:buAutoNum type="arabicPeriod"/>
            </a:pPr>
            <a:endParaRPr lang="tr-TR" sz="2000" dirty="0"/>
          </a:p>
        </p:txBody>
      </p:sp>
    </p:spTree>
    <p:extLst>
      <p:ext uri="{BB962C8B-B14F-4D97-AF65-F5344CB8AC3E}">
        <p14:creationId xmlns:p14="http://schemas.microsoft.com/office/powerpoint/2010/main" val="122137944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200" dirty="0"/>
              <a:t>Mevlana Değişim Programı Değişim </a:t>
            </a:r>
            <a:r>
              <a:rPr lang="tr-TR" sz="3200" dirty="0" smtClean="0"/>
              <a:t>Süreci 3</a:t>
            </a:r>
            <a:endParaRPr lang="tr-TR" sz="3200" dirty="0"/>
          </a:p>
        </p:txBody>
      </p:sp>
      <p:sp>
        <p:nvSpPr>
          <p:cNvPr id="3" name="İçerik Yer Tutucusu 2"/>
          <p:cNvSpPr>
            <a:spLocks noGrp="1"/>
          </p:cNvSpPr>
          <p:nvPr>
            <p:ph idx="1"/>
          </p:nvPr>
        </p:nvSpPr>
        <p:spPr>
          <a:xfrm>
            <a:off x="1604211" y="2133600"/>
            <a:ext cx="9900401" cy="3777622"/>
          </a:xfrm>
        </p:spPr>
        <p:txBody>
          <a:bodyPr>
            <a:normAutofit/>
          </a:bodyPr>
          <a:lstStyle/>
          <a:p>
            <a:pPr>
              <a:buFont typeface="+mj-lt"/>
              <a:buAutoNum type="arabicPeriod"/>
            </a:pPr>
            <a:r>
              <a:rPr lang="tr-TR" sz="2000" dirty="0" smtClean="0"/>
              <a:t>Öğrenci yurtdışındaki üniversitede dönemini tamamladıktan sonra gittiği üniversiteden Katılım Belgesini ve Transkriptini alır.</a:t>
            </a:r>
          </a:p>
          <a:p>
            <a:pPr>
              <a:buFont typeface="+mj-lt"/>
              <a:buAutoNum type="arabicPeriod"/>
            </a:pPr>
            <a:r>
              <a:rPr lang="tr-TR" sz="2000" dirty="0" smtClean="0"/>
              <a:t>Öğrenci yurt dışından döndüğünde Katılım Belgesini, Transkriptini ve Seyahat Belgelerini (pasaport, </a:t>
            </a:r>
            <a:r>
              <a:rPr lang="tr-TR" sz="2000" dirty="0"/>
              <a:t>v</a:t>
            </a:r>
            <a:r>
              <a:rPr lang="tr-TR" sz="2000" dirty="0" smtClean="0"/>
              <a:t>ize, dönüş bileti) Mevlana Ofisi’ne teslim eder.</a:t>
            </a:r>
          </a:p>
          <a:p>
            <a:pPr>
              <a:buFont typeface="+mj-lt"/>
              <a:buAutoNum type="arabicPeriod"/>
            </a:pPr>
            <a:r>
              <a:rPr lang="tr-TR" sz="2000" dirty="0" smtClean="0"/>
              <a:t>Bursun geri kalan %30 luk kısmı öğrencinin başarı durumuna göre ödenir.</a:t>
            </a:r>
          </a:p>
          <a:p>
            <a:pPr>
              <a:buFont typeface="+mj-lt"/>
              <a:buAutoNum type="arabicPeriod"/>
            </a:pPr>
            <a:r>
              <a:rPr lang="tr-TR" sz="2000" dirty="0" smtClean="0"/>
              <a:t>Öğrenci Nihai İntibakı yapılarak yurt dışında aldığı dersler kendi üniversitesine yansıtılır.</a:t>
            </a:r>
            <a:endParaRPr lang="tr-TR" sz="2000" dirty="0"/>
          </a:p>
        </p:txBody>
      </p:sp>
    </p:spTree>
    <p:extLst>
      <p:ext uri="{BB962C8B-B14F-4D97-AF65-F5344CB8AC3E}">
        <p14:creationId xmlns:p14="http://schemas.microsoft.com/office/powerpoint/2010/main" val="6924426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Öğrenci Bursları</a:t>
            </a:r>
            <a:endParaRPr lang="en-US" dirty="0"/>
          </a:p>
        </p:txBody>
      </p:sp>
      <p:sp>
        <p:nvSpPr>
          <p:cNvPr id="3" name="Content Placeholder 2"/>
          <p:cNvSpPr>
            <a:spLocks noGrp="1"/>
          </p:cNvSpPr>
          <p:nvPr>
            <p:ph idx="1"/>
          </p:nvPr>
        </p:nvSpPr>
        <p:spPr/>
        <p:txBody>
          <a:bodyPr/>
          <a:lstStyle/>
          <a:p>
            <a:pPr>
              <a:lnSpc>
                <a:spcPct val="150000"/>
              </a:lnSpc>
            </a:pPr>
            <a:r>
              <a:rPr lang="tr-TR" dirty="0"/>
              <a:t>Öğrencilere değişim programına katıldıkları süre boyunca ödenecek burs tutarı, öğrencilerin eğitim için gittikleri ülkenin ekonomik hayat standartları göz önünde bulundurularak farklılaşmaktadır. </a:t>
            </a:r>
          </a:p>
          <a:p>
            <a:pPr>
              <a:lnSpc>
                <a:spcPct val="150000"/>
              </a:lnSpc>
            </a:pPr>
            <a:r>
              <a:rPr lang="tr-TR" altLang="tr-TR" dirty="0"/>
              <a:t>Burs Ödemelerinde bir yarıyıl </a:t>
            </a:r>
            <a:r>
              <a:rPr lang="tr-TR" altLang="tr-TR" b="1" dirty="0"/>
              <a:t>4 ay </a:t>
            </a:r>
            <a:r>
              <a:rPr lang="tr-TR" altLang="tr-TR" dirty="0"/>
              <a:t>olarak kabul edilir. </a:t>
            </a:r>
          </a:p>
          <a:p>
            <a:pPr marL="0" indent="0">
              <a:buNone/>
            </a:pPr>
            <a:endParaRPr lang="en-US" dirty="0"/>
          </a:p>
        </p:txBody>
      </p:sp>
    </p:spTree>
    <p:extLst>
      <p:ext uri="{BB962C8B-B14F-4D97-AF65-F5344CB8AC3E}">
        <p14:creationId xmlns:p14="http://schemas.microsoft.com/office/powerpoint/2010/main" val="141925285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Öğrenci Bursları</a:t>
            </a:r>
          </a:p>
        </p:txBody>
      </p:sp>
      <p:sp>
        <p:nvSpPr>
          <p:cNvPr id="3" name="İçerik Yer Tutucusu 2"/>
          <p:cNvSpPr>
            <a:spLocks noGrp="1"/>
          </p:cNvSpPr>
          <p:nvPr>
            <p:ph idx="1"/>
          </p:nvPr>
        </p:nvSpPr>
        <p:spPr>
          <a:xfrm>
            <a:off x="1748589" y="2133600"/>
            <a:ext cx="9756023" cy="3777622"/>
          </a:xfrm>
        </p:spPr>
        <p:txBody>
          <a:bodyPr>
            <a:normAutofit/>
          </a:bodyPr>
          <a:lstStyle/>
          <a:p>
            <a:endParaRPr lang="tr-TR" dirty="0" smtClean="0"/>
          </a:p>
          <a:p>
            <a:r>
              <a:rPr lang="tr-TR" sz="2000" dirty="0"/>
              <a:t>Mevlana Değişim Programı kapsamında burslu Mevlana Değişim Programı öğrencisine, 5102 sayılı Yüksek Öğrenim Öğrencilerine Burs, Kredi Verilmesine İlişkin Kanuna göre lisans öğrenimi gören öğrencilere ödenmekte olan aylık burs tutarının üç katına kadar, YÖK Yürütme Kurulu tarafından belirlenen oranlarda, burs ödenebilir</a:t>
            </a:r>
            <a:r>
              <a:rPr lang="tr-TR" sz="2000" dirty="0" smtClean="0"/>
              <a:t>.</a:t>
            </a:r>
            <a:endParaRPr lang="tr-TR" sz="2000" dirty="0"/>
          </a:p>
          <a:p>
            <a:endParaRPr lang="tr-TR" sz="2000" dirty="0" smtClean="0"/>
          </a:p>
          <a:p>
            <a:r>
              <a:rPr lang="tr-TR" sz="2000" dirty="0" smtClean="0"/>
              <a:t>Değişim </a:t>
            </a:r>
            <a:r>
              <a:rPr lang="tr-TR" sz="2000" dirty="0"/>
              <a:t>programı kapsamında dünyanın farklı coğrafyalarından Türkiye’deki yükseköğretim kurumlarına gelen öğrencilere de YÖK Yürütme Kurulu tarafından belirlenen oranlarda, burs ödenir</a:t>
            </a:r>
            <a:r>
              <a:rPr lang="tr-TR" dirty="0"/>
              <a:t>.</a:t>
            </a:r>
          </a:p>
          <a:p>
            <a:endParaRPr lang="tr-TR" dirty="0"/>
          </a:p>
        </p:txBody>
      </p:sp>
    </p:spTree>
    <p:extLst>
      <p:ext uri="{BB962C8B-B14F-4D97-AF65-F5344CB8AC3E}">
        <p14:creationId xmlns:p14="http://schemas.microsoft.com/office/powerpoint/2010/main" val="35531913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Öğrenci Bursları</a:t>
            </a:r>
            <a:endParaRPr lang="tr-TR" dirty="0"/>
          </a:p>
        </p:txBody>
      </p:sp>
      <p:sp>
        <p:nvSpPr>
          <p:cNvPr id="3" name="İçerik Yer Tutucusu 2"/>
          <p:cNvSpPr>
            <a:spLocks noGrp="1"/>
          </p:cNvSpPr>
          <p:nvPr>
            <p:ph idx="1"/>
          </p:nvPr>
        </p:nvSpPr>
        <p:spPr/>
        <p:txBody>
          <a:bodyPr>
            <a:normAutofit fontScale="92500" lnSpcReduction="20000"/>
          </a:bodyPr>
          <a:lstStyle/>
          <a:p>
            <a:pPr>
              <a:lnSpc>
                <a:spcPct val="150000"/>
              </a:lnSpc>
            </a:pPr>
            <a:r>
              <a:rPr lang="tr-TR" sz="2000" dirty="0" smtClean="0"/>
              <a:t>Öğrencilere </a:t>
            </a:r>
            <a:r>
              <a:rPr lang="tr-TR" sz="2000" dirty="0"/>
              <a:t>yapılacak ödemelerde, burs miktarının %70'i aylıklar halinde ödenir. Öğrencinin geri kalan burs tutarının ödemesi yapılırken, öğrencinin almakla yükümlü olduğu derslerdeki başarılı olduğu derslerin toplam kredisinin almakla yükümlü olduğu tüm derslerin toplam kredisine oranı esas alınarak yapılır.</a:t>
            </a:r>
          </a:p>
          <a:p>
            <a:pPr>
              <a:lnSpc>
                <a:spcPct val="150000"/>
              </a:lnSpc>
            </a:pPr>
            <a:r>
              <a:rPr lang="tr-TR" sz="2000" dirty="0"/>
              <a:t>Değişim için yükseköğretim kurumuna ayrılan kaynağın yetersiz kalması durumunda, Programın diğer şartlarına uyulması kaydıyla öğrencinin kendi imkânı ya da özel burslar yoluyla değişiminin geçekleştirilmesine imkân sağlanabilir.</a:t>
            </a:r>
          </a:p>
          <a:p>
            <a:pPr>
              <a:lnSpc>
                <a:spcPct val="150000"/>
              </a:lnSpc>
            </a:pPr>
            <a:endParaRPr lang="tr-TR" dirty="0"/>
          </a:p>
        </p:txBody>
      </p:sp>
    </p:spTree>
    <p:extLst>
      <p:ext uri="{BB962C8B-B14F-4D97-AF65-F5344CB8AC3E}">
        <p14:creationId xmlns:p14="http://schemas.microsoft.com/office/powerpoint/2010/main" val="312748844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Ülkelere göre ödenecek burs miktarları</a:t>
            </a:r>
            <a:endParaRPr lang="tr-TR"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821281917"/>
              </p:ext>
            </p:extLst>
          </p:nvPr>
        </p:nvGraphicFramePr>
        <p:xfrm>
          <a:off x="1459833" y="2133600"/>
          <a:ext cx="10044780" cy="2768599"/>
        </p:xfrm>
        <a:graphic>
          <a:graphicData uri="http://schemas.openxmlformats.org/drawingml/2006/table">
            <a:tbl>
              <a:tblPr firstRow="1" bandRow="1">
                <a:tableStyleId>{5C22544A-7EE6-4342-B048-85BDC9FD1C3A}</a:tableStyleId>
              </a:tblPr>
              <a:tblGrid>
                <a:gridCol w="2511195"/>
                <a:gridCol w="2511195"/>
                <a:gridCol w="2511195"/>
                <a:gridCol w="2511195"/>
              </a:tblGrid>
              <a:tr h="370840">
                <a:tc>
                  <a:txBody>
                    <a:bodyPr/>
                    <a:lstStyle/>
                    <a:p>
                      <a:r>
                        <a:rPr lang="tr-TR" dirty="0" smtClean="0"/>
                        <a:t>Ülkeler</a:t>
                      </a:r>
                      <a:endParaRPr lang="tr-TR" dirty="0"/>
                    </a:p>
                  </a:txBody>
                  <a:tcPr marL="94835" marR="94835"/>
                </a:tc>
                <a:tc>
                  <a:txBody>
                    <a:bodyPr/>
                    <a:lstStyle/>
                    <a:p>
                      <a:r>
                        <a:rPr lang="tr-TR" dirty="0" smtClean="0"/>
                        <a:t>Aylıklar</a:t>
                      </a:r>
                      <a:r>
                        <a:rPr lang="tr-TR" baseline="0" dirty="0" smtClean="0"/>
                        <a:t> Halinde</a:t>
                      </a:r>
                    </a:p>
                    <a:p>
                      <a:r>
                        <a:rPr lang="tr-TR" baseline="0" dirty="0" smtClean="0"/>
                        <a:t>(%70)</a:t>
                      </a:r>
                      <a:endParaRPr lang="tr-TR" dirty="0"/>
                    </a:p>
                  </a:txBody>
                  <a:tcPr marL="94835" marR="94835"/>
                </a:tc>
                <a:tc>
                  <a:txBody>
                    <a:bodyPr/>
                    <a:lstStyle/>
                    <a:p>
                      <a:r>
                        <a:rPr lang="tr-TR" dirty="0" smtClean="0"/>
                        <a:t>Dönem Sonunda</a:t>
                      </a:r>
                    </a:p>
                    <a:p>
                      <a:r>
                        <a:rPr lang="tr-TR" dirty="0" smtClean="0"/>
                        <a:t>Aylıkların Kalanı</a:t>
                      </a:r>
                    </a:p>
                    <a:p>
                      <a:r>
                        <a:rPr lang="tr-TR" dirty="0" smtClean="0"/>
                        <a:t>(%30)</a:t>
                      </a:r>
                      <a:endParaRPr lang="tr-TR" dirty="0"/>
                    </a:p>
                  </a:txBody>
                  <a:tcPr marL="94835" marR="94835"/>
                </a:tc>
                <a:tc>
                  <a:txBody>
                    <a:bodyPr/>
                    <a:lstStyle/>
                    <a:p>
                      <a:r>
                        <a:rPr lang="tr-TR" dirty="0" smtClean="0"/>
                        <a:t>Aylık verilecek toplam burs miktarı</a:t>
                      </a:r>
                      <a:endParaRPr lang="tr-TR" dirty="0"/>
                    </a:p>
                  </a:txBody>
                  <a:tcPr marL="94835" marR="94835"/>
                </a:tc>
              </a:tr>
              <a:tr h="370840">
                <a:tc>
                  <a:txBody>
                    <a:bodyPr/>
                    <a:lstStyle/>
                    <a:p>
                      <a:r>
                        <a:rPr lang="tr-TR" dirty="0" smtClean="0"/>
                        <a:t>Arnavutluk</a:t>
                      </a:r>
                      <a:endParaRPr lang="tr-TR" dirty="0"/>
                    </a:p>
                  </a:txBody>
                  <a:tcPr marL="94835" marR="94835"/>
                </a:tc>
                <a:tc>
                  <a:txBody>
                    <a:bodyPr/>
                    <a:lstStyle/>
                    <a:p>
                      <a:r>
                        <a:rPr lang="tr-TR" dirty="0" smtClean="0"/>
                        <a:t>770 TL</a:t>
                      </a:r>
                      <a:endParaRPr lang="tr-TR" dirty="0"/>
                    </a:p>
                  </a:txBody>
                  <a:tcPr marL="94835" marR="94835"/>
                </a:tc>
                <a:tc>
                  <a:txBody>
                    <a:bodyPr/>
                    <a:lstStyle/>
                    <a:p>
                      <a:r>
                        <a:rPr lang="tr-TR" dirty="0" smtClean="0"/>
                        <a:t>330 TL</a:t>
                      </a:r>
                      <a:endParaRPr lang="tr-TR" dirty="0"/>
                    </a:p>
                  </a:txBody>
                  <a:tcPr marL="94835" marR="94835"/>
                </a:tc>
                <a:tc>
                  <a:txBody>
                    <a:bodyPr/>
                    <a:lstStyle/>
                    <a:p>
                      <a:r>
                        <a:rPr lang="tr-TR" dirty="0" smtClean="0"/>
                        <a:t>1100 TL</a:t>
                      </a:r>
                      <a:endParaRPr lang="tr-TR" dirty="0"/>
                    </a:p>
                  </a:txBody>
                  <a:tcPr marL="94835" marR="94835"/>
                </a:tc>
              </a:tr>
              <a:tr h="370840">
                <a:tc>
                  <a:txBody>
                    <a:bodyPr/>
                    <a:lstStyle/>
                    <a:p>
                      <a:r>
                        <a:rPr lang="tr-TR" dirty="0" smtClean="0"/>
                        <a:t>Azerbaycan</a:t>
                      </a:r>
                      <a:endParaRPr lang="tr-TR" dirty="0"/>
                    </a:p>
                  </a:txBody>
                  <a:tcPr marL="94835" marR="94835"/>
                </a:tc>
                <a:tc>
                  <a:txBody>
                    <a:bodyPr/>
                    <a:lstStyle/>
                    <a:p>
                      <a:r>
                        <a:rPr lang="tr-TR" dirty="0" smtClean="0"/>
                        <a:t>700 TL</a:t>
                      </a:r>
                      <a:endParaRPr lang="tr-TR" dirty="0"/>
                    </a:p>
                  </a:txBody>
                  <a:tcPr marL="94835" marR="94835"/>
                </a:tc>
                <a:tc>
                  <a:txBody>
                    <a:bodyPr/>
                    <a:lstStyle/>
                    <a:p>
                      <a:r>
                        <a:rPr lang="tr-TR" dirty="0" smtClean="0"/>
                        <a:t>300 TL</a:t>
                      </a:r>
                      <a:endParaRPr lang="tr-TR" dirty="0"/>
                    </a:p>
                  </a:txBody>
                  <a:tcPr marL="94835" marR="94835"/>
                </a:tc>
                <a:tc>
                  <a:txBody>
                    <a:bodyPr/>
                    <a:lstStyle/>
                    <a:p>
                      <a:r>
                        <a:rPr lang="tr-TR" dirty="0" smtClean="0"/>
                        <a:t>1000 TL</a:t>
                      </a:r>
                      <a:endParaRPr lang="tr-TR" dirty="0"/>
                    </a:p>
                  </a:txBody>
                  <a:tcPr marL="94835" marR="94835"/>
                </a:tc>
              </a:tr>
              <a:tr h="370840">
                <a:tc>
                  <a:txBody>
                    <a:bodyPr/>
                    <a:lstStyle/>
                    <a:p>
                      <a:r>
                        <a:rPr lang="tr-TR" dirty="0" smtClean="0"/>
                        <a:t>Endonezya</a:t>
                      </a:r>
                      <a:endParaRPr lang="tr-TR" dirty="0"/>
                    </a:p>
                  </a:txBody>
                  <a:tcPr marL="94835" marR="94835"/>
                </a:tc>
                <a:tc>
                  <a:txBody>
                    <a:bodyPr/>
                    <a:lstStyle/>
                    <a:p>
                      <a:r>
                        <a:rPr lang="tr-TR" dirty="0" smtClean="0"/>
                        <a:t>770 TL</a:t>
                      </a:r>
                      <a:endParaRPr lang="tr-TR" dirty="0"/>
                    </a:p>
                  </a:txBody>
                  <a:tcPr marL="94835" marR="94835"/>
                </a:tc>
                <a:tc>
                  <a:txBody>
                    <a:bodyPr/>
                    <a:lstStyle/>
                    <a:p>
                      <a:r>
                        <a:rPr lang="tr-TR" dirty="0" smtClean="0"/>
                        <a:t>330 TL</a:t>
                      </a:r>
                      <a:endParaRPr lang="tr-TR" dirty="0"/>
                    </a:p>
                  </a:txBody>
                  <a:tcPr marL="94835" marR="94835"/>
                </a:tc>
                <a:tc>
                  <a:txBody>
                    <a:bodyPr/>
                    <a:lstStyle/>
                    <a:p>
                      <a:r>
                        <a:rPr lang="tr-TR" dirty="0" smtClean="0"/>
                        <a:t>1100 TL</a:t>
                      </a:r>
                      <a:endParaRPr lang="tr-TR" dirty="0"/>
                    </a:p>
                  </a:txBody>
                  <a:tcPr marL="94835" marR="94835"/>
                </a:tc>
              </a:tr>
              <a:tr h="370840">
                <a:tc>
                  <a:txBody>
                    <a:bodyPr/>
                    <a:lstStyle/>
                    <a:p>
                      <a:r>
                        <a:rPr lang="tr-TR" dirty="0" smtClean="0"/>
                        <a:t>Kazakistan</a:t>
                      </a:r>
                      <a:endParaRPr lang="tr-TR" dirty="0"/>
                    </a:p>
                  </a:txBody>
                  <a:tcPr marL="94835" marR="94835"/>
                </a:tc>
                <a:tc>
                  <a:txBody>
                    <a:bodyPr/>
                    <a:lstStyle/>
                    <a:p>
                      <a:r>
                        <a:rPr lang="tr-TR" dirty="0" smtClean="0"/>
                        <a:t>700 TL</a:t>
                      </a:r>
                      <a:endParaRPr lang="tr-TR" dirty="0"/>
                    </a:p>
                  </a:txBody>
                  <a:tcPr marL="94835" marR="94835"/>
                </a:tc>
                <a:tc>
                  <a:txBody>
                    <a:bodyPr/>
                    <a:lstStyle/>
                    <a:p>
                      <a:r>
                        <a:rPr lang="tr-TR" dirty="0" smtClean="0"/>
                        <a:t>300 TL</a:t>
                      </a:r>
                      <a:endParaRPr lang="tr-TR" dirty="0"/>
                    </a:p>
                  </a:txBody>
                  <a:tcPr marL="94835" marR="94835"/>
                </a:tc>
                <a:tc>
                  <a:txBody>
                    <a:bodyPr/>
                    <a:lstStyle/>
                    <a:p>
                      <a:r>
                        <a:rPr lang="tr-TR" dirty="0" smtClean="0"/>
                        <a:t>1000 TL</a:t>
                      </a:r>
                      <a:endParaRPr lang="tr-TR" dirty="0"/>
                    </a:p>
                  </a:txBody>
                  <a:tcPr marL="94835" marR="94835"/>
                </a:tc>
              </a:tr>
              <a:tr h="370840">
                <a:tc>
                  <a:txBody>
                    <a:bodyPr/>
                    <a:lstStyle/>
                    <a:p>
                      <a:r>
                        <a:rPr lang="tr-TR" dirty="0" smtClean="0"/>
                        <a:t>Türkiye</a:t>
                      </a:r>
                      <a:endParaRPr lang="tr-TR" dirty="0"/>
                    </a:p>
                  </a:txBody>
                  <a:tcPr marL="94835" marR="94835"/>
                </a:tc>
                <a:tc>
                  <a:txBody>
                    <a:bodyPr/>
                    <a:lstStyle/>
                    <a:p>
                      <a:r>
                        <a:rPr lang="tr-TR" dirty="0" smtClean="0"/>
                        <a:t>577.50</a:t>
                      </a:r>
                      <a:r>
                        <a:rPr lang="tr-TR" baseline="0" dirty="0" smtClean="0"/>
                        <a:t> TL</a:t>
                      </a:r>
                      <a:endParaRPr lang="tr-TR" dirty="0"/>
                    </a:p>
                  </a:txBody>
                  <a:tcPr marL="94835" marR="94835"/>
                </a:tc>
                <a:tc>
                  <a:txBody>
                    <a:bodyPr/>
                    <a:lstStyle/>
                    <a:p>
                      <a:r>
                        <a:rPr lang="tr-TR" dirty="0" smtClean="0"/>
                        <a:t>247.50 TL</a:t>
                      </a:r>
                      <a:endParaRPr lang="tr-TR" dirty="0"/>
                    </a:p>
                  </a:txBody>
                  <a:tcPr marL="94835" marR="94835"/>
                </a:tc>
                <a:tc>
                  <a:txBody>
                    <a:bodyPr/>
                    <a:lstStyle/>
                    <a:p>
                      <a:r>
                        <a:rPr lang="tr-TR" dirty="0" smtClean="0"/>
                        <a:t>825 TL</a:t>
                      </a:r>
                      <a:endParaRPr lang="tr-TR" dirty="0"/>
                    </a:p>
                  </a:txBody>
                  <a:tcPr marL="94835" marR="94835"/>
                </a:tc>
              </a:tr>
            </a:tbl>
          </a:graphicData>
        </a:graphic>
      </p:graphicFrame>
    </p:spTree>
    <p:extLst>
      <p:ext uri="{BB962C8B-B14F-4D97-AF65-F5344CB8AC3E}">
        <p14:creationId xmlns:p14="http://schemas.microsoft.com/office/powerpoint/2010/main" val="14966496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evlana-degisim-programi3.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1500" y="396875"/>
            <a:ext cx="11493501" cy="6032500"/>
          </a:xfrm>
        </p:spPr>
      </p:pic>
    </p:spTree>
    <p:extLst>
      <p:ext uri="{BB962C8B-B14F-4D97-AF65-F5344CB8AC3E}">
        <p14:creationId xmlns:p14="http://schemas.microsoft.com/office/powerpoint/2010/main" val="95810980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Öğrenci Bursları</a:t>
            </a:r>
            <a:endParaRPr lang="tr-TR" dirty="0"/>
          </a:p>
        </p:txBody>
      </p:sp>
      <p:sp>
        <p:nvSpPr>
          <p:cNvPr id="3" name="İçerik Yer Tutucusu 2"/>
          <p:cNvSpPr>
            <a:spLocks noGrp="1"/>
          </p:cNvSpPr>
          <p:nvPr>
            <p:ph idx="1"/>
          </p:nvPr>
        </p:nvSpPr>
        <p:spPr>
          <a:xfrm>
            <a:off x="1475874" y="2133600"/>
            <a:ext cx="10028738" cy="3777622"/>
          </a:xfrm>
        </p:spPr>
        <p:txBody>
          <a:bodyPr>
            <a:normAutofit/>
          </a:bodyPr>
          <a:lstStyle/>
          <a:p>
            <a:pPr marL="0" indent="0">
              <a:buNone/>
            </a:pPr>
            <a:r>
              <a:rPr lang="tr-TR" sz="2200" dirty="0"/>
              <a:t> </a:t>
            </a:r>
            <a:endParaRPr lang="tr-TR" sz="2200" dirty="0" smtClean="0"/>
          </a:p>
          <a:p>
            <a:r>
              <a:rPr lang="tr-TR" sz="2200" dirty="0"/>
              <a:t>Öğrencinin geri kalan burs tutarının (%30) ödemesi yapılırken, öğrencinin almakla yükümlü olduğu derslerdeki başarılı olduğu derslerin toplam kredisinin almakla yükümlü olduğu tüm derslerin toplam kredisine oranı esas alınarak yapılır.</a:t>
            </a:r>
          </a:p>
          <a:p>
            <a:r>
              <a:rPr lang="tr-TR" sz="2200" dirty="0" smtClean="0"/>
              <a:t>Öğrenciye ödenecek %30 </a:t>
            </a:r>
            <a:r>
              <a:rPr lang="tr-TR" sz="2200" dirty="0" err="1" smtClean="0"/>
              <a:t>luk</a:t>
            </a:r>
            <a:r>
              <a:rPr lang="tr-TR" sz="2200" dirty="0" smtClean="0"/>
              <a:t> tutar</a:t>
            </a:r>
          </a:p>
          <a:p>
            <a:r>
              <a:rPr lang="tr-TR" sz="2200" dirty="0" smtClean="0"/>
              <a:t> =</a:t>
            </a:r>
            <a:r>
              <a:rPr lang="tr-TR" sz="2200" dirty="0"/>
              <a:t>%30 </a:t>
            </a:r>
            <a:r>
              <a:rPr lang="tr-TR" sz="2200" dirty="0" err="1"/>
              <a:t>luk</a:t>
            </a:r>
            <a:r>
              <a:rPr lang="tr-TR" sz="2200" dirty="0"/>
              <a:t> dilim*Başarılı olduğu </a:t>
            </a:r>
            <a:r>
              <a:rPr lang="tr-TR" sz="2200" dirty="0" smtClean="0"/>
              <a:t>kredi sayısı/Alması gereken kredi yükü</a:t>
            </a:r>
            <a:endParaRPr lang="tr-TR" sz="2200" dirty="0"/>
          </a:p>
          <a:p>
            <a:endParaRPr lang="tr-TR" sz="2400" dirty="0"/>
          </a:p>
          <a:p>
            <a:endParaRPr lang="tr-TR" sz="2200" dirty="0" smtClean="0"/>
          </a:p>
        </p:txBody>
      </p:sp>
    </p:spTree>
    <p:extLst>
      <p:ext uri="{BB962C8B-B14F-4D97-AF65-F5344CB8AC3E}">
        <p14:creationId xmlns:p14="http://schemas.microsoft.com/office/powerpoint/2010/main" val="71172035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Öğrenci Bursları</a:t>
            </a:r>
            <a:endParaRPr lang="en-US" dirty="0"/>
          </a:p>
        </p:txBody>
      </p:sp>
      <p:sp>
        <p:nvSpPr>
          <p:cNvPr id="3" name="Content Placeholder 2"/>
          <p:cNvSpPr>
            <a:spLocks noGrp="1"/>
          </p:cNvSpPr>
          <p:nvPr>
            <p:ph idx="1"/>
          </p:nvPr>
        </p:nvSpPr>
        <p:spPr/>
        <p:txBody>
          <a:bodyPr/>
          <a:lstStyle/>
          <a:p>
            <a:r>
              <a:rPr lang="tr-TR" dirty="0"/>
              <a:t>Örnek: A öğrencisi Mevlana Değişim Programı hareketliliği kapsamında B’deki bir yüksek öğretim kurumunda bir dönem boyunca toplam  </a:t>
            </a:r>
            <a:r>
              <a:rPr lang="tr-TR" dirty="0" smtClean="0"/>
              <a:t>Türk Lirası cinsinden </a:t>
            </a:r>
            <a:r>
              <a:rPr lang="tr-TR" dirty="0"/>
              <a:t>burs ödemesi alacaktır. Kendi okulunda değişime girdiği ilgili dönemdeki toplam kredi yükü 30 </a:t>
            </a:r>
            <a:r>
              <a:rPr lang="tr-TR" dirty="0" err="1"/>
              <a:t>AKTS’dir</a:t>
            </a:r>
            <a:r>
              <a:rPr lang="tr-TR" dirty="0"/>
              <a:t>. Kabul eden yükseköğretim kurumunda başarılı olduğu kredi sayısı ise 25 </a:t>
            </a:r>
            <a:r>
              <a:rPr lang="tr-TR" dirty="0" err="1"/>
              <a:t>AKTS’dir</a:t>
            </a:r>
            <a:r>
              <a:rPr lang="tr-TR" dirty="0"/>
              <a:t>. </a:t>
            </a:r>
          </a:p>
          <a:p>
            <a:r>
              <a:rPr lang="tr-TR" dirty="0"/>
              <a:t>Bu durumda A öğrencisine ödenecek %30’luk tutar: </a:t>
            </a:r>
          </a:p>
          <a:p>
            <a:pPr marL="0" indent="0">
              <a:buNone/>
            </a:pPr>
            <a:r>
              <a:rPr lang="en-US" dirty="0" err="1" smtClean="0"/>
              <a:t>Öğrenciye</a:t>
            </a:r>
            <a:r>
              <a:rPr lang="en-US" dirty="0" smtClean="0"/>
              <a:t> </a:t>
            </a:r>
            <a:r>
              <a:rPr lang="en-US" dirty="0" err="1" smtClean="0"/>
              <a:t>ödenecek</a:t>
            </a:r>
            <a:r>
              <a:rPr lang="en-US" dirty="0" smtClean="0"/>
              <a:t> %30 </a:t>
            </a:r>
            <a:r>
              <a:rPr lang="en-US" dirty="0" err="1" smtClean="0"/>
              <a:t>luk</a:t>
            </a:r>
            <a:r>
              <a:rPr lang="en-US" dirty="0" smtClean="0"/>
              <a:t> </a:t>
            </a:r>
            <a:r>
              <a:rPr lang="en-US" dirty="0" err="1" smtClean="0"/>
              <a:t>tutar</a:t>
            </a:r>
            <a:r>
              <a:rPr lang="en-US" dirty="0" smtClean="0"/>
              <a:t>= 1008 TL*25/30=840 TL dir.</a:t>
            </a:r>
            <a:endParaRPr lang="en-US" dirty="0"/>
          </a:p>
        </p:txBody>
      </p:sp>
    </p:spTree>
    <p:extLst>
      <p:ext uri="{BB962C8B-B14F-4D97-AF65-F5344CB8AC3E}">
        <p14:creationId xmlns:p14="http://schemas.microsoft.com/office/powerpoint/2010/main" val="250378427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a:t>Mevlana </a:t>
            </a:r>
            <a:r>
              <a:rPr lang="tr-TR" dirty="0" smtClean="0"/>
              <a:t>Değişim </a:t>
            </a:r>
            <a:r>
              <a:rPr lang="tr-TR" dirty="0"/>
              <a:t>Programından Faydalanacak Öğrenciler İçin Gerekli Belgeler</a:t>
            </a:r>
            <a:endParaRPr lang="en-US" dirty="0"/>
          </a:p>
        </p:txBody>
      </p:sp>
      <p:sp>
        <p:nvSpPr>
          <p:cNvPr id="3" name="Content Placeholder 2"/>
          <p:cNvSpPr>
            <a:spLocks noGrp="1"/>
          </p:cNvSpPr>
          <p:nvPr>
            <p:ph idx="1"/>
          </p:nvPr>
        </p:nvSpPr>
        <p:spPr/>
        <p:txBody>
          <a:bodyPr/>
          <a:lstStyle/>
          <a:p>
            <a:pPr>
              <a:buFont typeface="+mj-lt"/>
              <a:buAutoNum type="arabicPeriod"/>
            </a:pPr>
            <a:r>
              <a:rPr lang="en-US" dirty="0" err="1" smtClean="0"/>
              <a:t>Aday</a:t>
            </a:r>
            <a:r>
              <a:rPr lang="en-US" dirty="0" smtClean="0"/>
              <a:t> </a:t>
            </a:r>
            <a:r>
              <a:rPr lang="en-US" dirty="0" err="1" smtClean="0"/>
              <a:t>öğrenci</a:t>
            </a:r>
            <a:r>
              <a:rPr lang="en-US" dirty="0" smtClean="0"/>
              <a:t> </a:t>
            </a:r>
            <a:r>
              <a:rPr lang="en-US" dirty="0" err="1" smtClean="0"/>
              <a:t>başvuru</a:t>
            </a:r>
            <a:r>
              <a:rPr lang="en-US" dirty="0" smtClean="0"/>
              <a:t> </a:t>
            </a:r>
            <a:r>
              <a:rPr lang="en-US" dirty="0" err="1" smtClean="0"/>
              <a:t>formu</a:t>
            </a:r>
            <a:r>
              <a:rPr lang="en-US" dirty="0" smtClean="0"/>
              <a:t> (</a:t>
            </a:r>
            <a:r>
              <a:rPr lang="en-US" dirty="0" err="1" smtClean="0"/>
              <a:t>Kırklareli</a:t>
            </a:r>
            <a:r>
              <a:rPr lang="en-US" dirty="0" smtClean="0"/>
              <a:t> </a:t>
            </a:r>
            <a:r>
              <a:rPr lang="en-US" dirty="0" err="1" smtClean="0"/>
              <a:t>Üniversitesi’ne</a:t>
            </a:r>
            <a:r>
              <a:rPr lang="en-US" dirty="0" smtClean="0"/>
              <a:t> </a:t>
            </a:r>
            <a:r>
              <a:rPr lang="en-US" dirty="0" err="1" smtClean="0"/>
              <a:t>yapılacak</a:t>
            </a:r>
            <a:r>
              <a:rPr lang="en-US" dirty="0" smtClean="0"/>
              <a:t> </a:t>
            </a:r>
            <a:r>
              <a:rPr lang="en-US" dirty="0" err="1" smtClean="0"/>
              <a:t>başvuru</a:t>
            </a:r>
            <a:r>
              <a:rPr lang="en-US" dirty="0" smtClean="0"/>
              <a:t>)</a:t>
            </a:r>
          </a:p>
          <a:p>
            <a:pPr>
              <a:buFont typeface="+mj-lt"/>
              <a:buAutoNum type="arabicPeriod"/>
            </a:pPr>
            <a:r>
              <a:rPr lang="en-US" dirty="0" err="1" smtClean="0"/>
              <a:t>Öğrenci</a:t>
            </a:r>
            <a:r>
              <a:rPr lang="en-US" dirty="0" smtClean="0"/>
              <a:t> </a:t>
            </a:r>
            <a:r>
              <a:rPr lang="en-US" dirty="0" err="1" smtClean="0"/>
              <a:t>başvuru</a:t>
            </a:r>
            <a:r>
              <a:rPr lang="en-US" dirty="0" smtClean="0"/>
              <a:t> </a:t>
            </a:r>
            <a:r>
              <a:rPr lang="en-US" dirty="0" err="1" smtClean="0"/>
              <a:t>formu</a:t>
            </a:r>
            <a:r>
              <a:rPr lang="en-US" dirty="0" smtClean="0"/>
              <a:t> (</a:t>
            </a:r>
            <a:r>
              <a:rPr lang="en-US" dirty="0" err="1" smtClean="0"/>
              <a:t>Gidilecek</a:t>
            </a:r>
            <a:r>
              <a:rPr lang="en-US" dirty="0" smtClean="0"/>
              <a:t> </a:t>
            </a:r>
            <a:r>
              <a:rPr lang="en-US" dirty="0" err="1" smtClean="0"/>
              <a:t>ülkedeki</a:t>
            </a:r>
            <a:r>
              <a:rPr lang="en-US" dirty="0" smtClean="0"/>
              <a:t> </a:t>
            </a:r>
            <a:r>
              <a:rPr lang="en-US" dirty="0" err="1" smtClean="0"/>
              <a:t>üniversiteye</a:t>
            </a:r>
            <a:r>
              <a:rPr lang="en-US" dirty="0" smtClean="0"/>
              <a:t> </a:t>
            </a:r>
            <a:r>
              <a:rPr lang="en-US" dirty="0" err="1" smtClean="0"/>
              <a:t>yapılacak</a:t>
            </a:r>
            <a:r>
              <a:rPr lang="en-US" dirty="0" smtClean="0"/>
              <a:t> </a:t>
            </a:r>
            <a:r>
              <a:rPr lang="en-US" dirty="0" err="1" smtClean="0"/>
              <a:t>başvuru</a:t>
            </a:r>
            <a:r>
              <a:rPr lang="en-US" dirty="0" smtClean="0"/>
              <a:t>)</a:t>
            </a:r>
          </a:p>
          <a:p>
            <a:pPr>
              <a:buFont typeface="+mj-lt"/>
              <a:buAutoNum type="arabicPeriod"/>
            </a:pPr>
            <a:r>
              <a:rPr lang="en-US" dirty="0" err="1" smtClean="0"/>
              <a:t>Öğrenim</a:t>
            </a:r>
            <a:r>
              <a:rPr lang="en-US" dirty="0" smtClean="0"/>
              <a:t> </a:t>
            </a:r>
            <a:r>
              <a:rPr lang="en-US" dirty="0" err="1" smtClean="0"/>
              <a:t>Protokolü</a:t>
            </a:r>
            <a:endParaRPr lang="en-US" dirty="0" smtClean="0"/>
          </a:p>
          <a:p>
            <a:pPr>
              <a:buFont typeface="+mj-lt"/>
              <a:buAutoNum type="arabicPeriod"/>
            </a:pPr>
            <a:r>
              <a:rPr lang="en-US" dirty="0" err="1" smtClean="0"/>
              <a:t>Öğrenci</a:t>
            </a:r>
            <a:r>
              <a:rPr lang="en-US" dirty="0" smtClean="0"/>
              <a:t> Kabul </a:t>
            </a:r>
            <a:r>
              <a:rPr lang="en-US" dirty="0" err="1" smtClean="0"/>
              <a:t>belgesi</a:t>
            </a:r>
            <a:r>
              <a:rPr lang="en-US" dirty="0" smtClean="0"/>
              <a:t>.</a:t>
            </a:r>
          </a:p>
          <a:p>
            <a:pPr marL="0" indent="0">
              <a:buNone/>
            </a:pPr>
            <a:r>
              <a:rPr lang="en-US" dirty="0" smtClean="0"/>
              <a:t>NOT: Bu </a:t>
            </a:r>
            <a:r>
              <a:rPr lang="en-US" dirty="0" err="1" smtClean="0"/>
              <a:t>aşamadan</a:t>
            </a:r>
            <a:r>
              <a:rPr lang="en-US" dirty="0" smtClean="0"/>
              <a:t> </a:t>
            </a:r>
            <a:r>
              <a:rPr lang="en-US" dirty="0" err="1" smtClean="0"/>
              <a:t>sonra</a:t>
            </a:r>
            <a:r>
              <a:rPr lang="en-US" dirty="0" smtClean="0"/>
              <a:t> </a:t>
            </a:r>
            <a:r>
              <a:rPr lang="en-US" dirty="0" err="1" smtClean="0"/>
              <a:t>pasaport</a:t>
            </a:r>
            <a:r>
              <a:rPr lang="en-US" dirty="0" smtClean="0"/>
              <a:t> </a:t>
            </a:r>
            <a:r>
              <a:rPr lang="en-US" dirty="0" err="1" smtClean="0"/>
              <a:t>ve</a:t>
            </a:r>
            <a:r>
              <a:rPr lang="en-US" dirty="0" smtClean="0"/>
              <a:t> </a:t>
            </a:r>
            <a:r>
              <a:rPr lang="en-US" dirty="0" err="1" smtClean="0"/>
              <a:t>vize</a:t>
            </a:r>
            <a:r>
              <a:rPr lang="en-US" dirty="0" smtClean="0"/>
              <a:t> </a:t>
            </a:r>
            <a:r>
              <a:rPr lang="en-US" dirty="0" err="1" smtClean="0"/>
              <a:t>işlemlerine</a:t>
            </a:r>
            <a:r>
              <a:rPr lang="en-US" dirty="0" smtClean="0"/>
              <a:t> </a:t>
            </a:r>
            <a:r>
              <a:rPr lang="en-US" dirty="0" err="1" smtClean="0"/>
              <a:t>başlanabilir</a:t>
            </a:r>
            <a:endParaRPr lang="en-US" dirty="0" smtClean="0"/>
          </a:p>
          <a:p>
            <a:pPr marL="0" indent="0">
              <a:buNone/>
            </a:pPr>
            <a:r>
              <a:rPr lang="en-US" dirty="0" smtClean="0"/>
              <a:t>5. </a:t>
            </a:r>
            <a:r>
              <a:rPr lang="en-US" dirty="0" err="1" smtClean="0"/>
              <a:t>Öğrenci</a:t>
            </a:r>
            <a:r>
              <a:rPr lang="en-US" dirty="0" smtClean="0"/>
              <a:t> </a:t>
            </a:r>
            <a:r>
              <a:rPr lang="en-US" dirty="0" err="1" smtClean="0"/>
              <a:t>beyannamesi</a:t>
            </a:r>
            <a:r>
              <a:rPr lang="en-US" dirty="0" smtClean="0"/>
              <a:t>. (</a:t>
            </a:r>
            <a:r>
              <a:rPr lang="en-US" dirty="0" err="1" smtClean="0"/>
              <a:t>Öğrencinin</a:t>
            </a:r>
            <a:r>
              <a:rPr lang="en-US" dirty="0" smtClean="0"/>
              <a:t> </a:t>
            </a:r>
            <a:r>
              <a:rPr lang="en-US" dirty="0" err="1" smtClean="0"/>
              <a:t>sahip</a:t>
            </a:r>
            <a:r>
              <a:rPr lang="en-US" dirty="0" smtClean="0"/>
              <a:t> </a:t>
            </a:r>
            <a:r>
              <a:rPr lang="en-US" dirty="0" err="1" smtClean="0"/>
              <a:t>olduğu</a:t>
            </a:r>
            <a:r>
              <a:rPr lang="en-US" dirty="0" smtClean="0"/>
              <a:t> </a:t>
            </a:r>
            <a:r>
              <a:rPr lang="en-US" dirty="0" err="1" smtClean="0"/>
              <a:t>hak</a:t>
            </a:r>
            <a:r>
              <a:rPr lang="en-US" dirty="0" smtClean="0"/>
              <a:t> </a:t>
            </a:r>
            <a:r>
              <a:rPr lang="en-US" dirty="0" err="1" smtClean="0"/>
              <a:t>ve</a:t>
            </a:r>
            <a:r>
              <a:rPr lang="en-US" dirty="0" smtClean="0"/>
              <a:t> </a:t>
            </a:r>
            <a:r>
              <a:rPr lang="en-US" dirty="0" err="1" smtClean="0"/>
              <a:t>yükümlülükler</a:t>
            </a:r>
            <a:r>
              <a:rPr lang="en-US" dirty="0" smtClean="0"/>
              <a:t>)</a:t>
            </a:r>
          </a:p>
          <a:p>
            <a:pPr marL="0" indent="0">
              <a:buNone/>
            </a:pPr>
            <a:endParaRPr lang="en-US" dirty="0" smtClean="0"/>
          </a:p>
          <a:p>
            <a:pPr>
              <a:buFont typeface="+mj-lt"/>
              <a:buAutoNum type="arabicPeriod"/>
            </a:pPr>
            <a:endParaRPr lang="en-US" dirty="0" smtClean="0"/>
          </a:p>
          <a:p>
            <a:pPr>
              <a:buFont typeface="+mj-lt"/>
              <a:buAutoNum type="arabicPeriod"/>
            </a:pPr>
            <a:endParaRPr lang="en-US" dirty="0"/>
          </a:p>
        </p:txBody>
      </p:sp>
    </p:spTree>
    <p:extLst>
      <p:ext uri="{BB962C8B-B14F-4D97-AF65-F5344CB8AC3E}">
        <p14:creationId xmlns:p14="http://schemas.microsoft.com/office/powerpoint/2010/main" val="354494870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a:t>Mevlana Değişim Programından Faydalanacak Öğrenciler İçin Gerekli Belgeler</a:t>
            </a:r>
            <a:endParaRPr lang="en-US" dirty="0"/>
          </a:p>
        </p:txBody>
      </p:sp>
      <p:sp>
        <p:nvSpPr>
          <p:cNvPr id="3" name="Content Placeholder 2"/>
          <p:cNvSpPr>
            <a:spLocks noGrp="1"/>
          </p:cNvSpPr>
          <p:nvPr>
            <p:ph idx="1"/>
          </p:nvPr>
        </p:nvSpPr>
        <p:spPr/>
        <p:txBody>
          <a:bodyPr/>
          <a:lstStyle/>
          <a:p>
            <a:pPr marL="0" indent="0">
              <a:buNone/>
            </a:pPr>
            <a:r>
              <a:rPr lang="en-US" dirty="0" smtClean="0"/>
              <a:t>6. </a:t>
            </a:r>
            <a:r>
              <a:rPr lang="en-US" dirty="0" err="1" smtClean="0"/>
              <a:t>Öğrenci</a:t>
            </a:r>
            <a:r>
              <a:rPr lang="en-US" dirty="0" smtClean="0"/>
              <a:t> </a:t>
            </a:r>
            <a:r>
              <a:rPr lang="en-US" dirty="0" err="1" smtClean="0"/>
              <a:t>Katılım</a:t>
            </a:r>
            <a:r>
              <a:rPr lang="en-US" dirty="0" smtClean="0"/>
              <a:t> </a:t>
            </a:r>
            <a:r>
              <a:rPr lang="en-US" dirty="0" err="1" smtClean="0"/>
              <a:t>Belgesi</a:t>
            </a:r>
            <a:r>
              <a:rPr lang="en-US" dirty="0" smtClean="0"/>
              <a:t> (</a:t>
            </a:r>
            <a:r>
              <a:rPr lang="en-US" dirty="0" err="1" smtClean="0"/>
              <a:t>Mevlana</a:t>
            </a:r>
            <a:r>
              <a:rPr lang="en-US" dirty="0" smtClean="0"/>
              <a:t> </a:t>
            </a:r>
            <a:r>
              <a:rPr lang="en-US" dirty="0" err="1" smtClean="0"/>
              <a:t>Değişim</a:t>
            </a:r>
            <a:r>
              <a:rPr lang="en-US" dirty="0" smtClean="0"/>
              <a:t> </a:t>
            </a:r>
            <a:r>
              <a:rPr lang="en-US" dirty="0" err="1" smtClean="0"/>
              <a:t>Programı</a:t>
            </a:r>
            <a:r>
              <a:rPr lang="en-US" dirty="0" smtClean="0"/>
              <a:t> </a:t>
            </a:r>
            <a:r>
              <a:rPr lang="en-US" dirty="0" err="1" smtClean="0"/>
              <a:t>kapsamında</a:t>
            </a:r>
            <a:r>
              <a:rPr lang="en-US" dirty="0" smtClean="0"/>
              <a:t> yurt </a:t>
            </a:r>
            <a:r>
              <a:rPr lang="en-US" dirty="0" err="1" smtClean="0"/>
              <a:t>dışında</a:t>
            </a:r>
            <a:r>
              <a:rPr lang="en-US" dirty="0" smtClean="0"/>
              <a:t> </a:t>
            </a:r>
            <a:r>
              <a:rPr lang="en-US" dirty="0" err="1" smtClean="0"/>
              <a:t>bulunduğunuza</a:t>
            </a:r>
            <a:r>
              <a:rPr lang="en-US" dirty="0" smtClean="0"/>
              <a:t> </a:t>
            </a:r>
            <a:r>
              <a:rPr lang="en-US" dirty="0" err="1" smtClean="0"/>
              <a:t>dair</a:t>
            </a:r>
            <a:r>
              <a:rPr lang="en-US" dirty="0" smtClean="0"/>
              <a:t> </a:t>
            </a:r>
            <a:r>
              <a:rPr lang="en-US" dirty="0" err="1" smtClean="0"/>
              <a:t>Kırklareli</a:t>
            </a:r>
            <a:r>
              <a:rPr lang="en-US" dirty="0" smtClean="0"/>
              <a:t> </a:t>
            </a:r>
            <a:r>
              <a:rPr lang="en-US" dirty="0" err="1" smtClean="0"/>
              <a:t>Üniversitesi</a:t>
            </a:r>
            <a:r>
              <a:rPr lang="en-US" dirty="0" smtClean="0"/>
              <a:t> </a:t>
            </a:r>
            <a:r>
              <a:rPr lang="en-US" dirty="0" err="1" smtClean="0"/>
              <a:t>tarafından</a:t>
            </a:r>
            <a:r>
              <a:rPr lang="en-US" dirty="0" smtClean="0"/>
              <a:t> </a:t>
            </a:r>
            <a:r>
              <a:rPr lang="en-US" dirty="0" err="1" smtClean="0"/>
              <a:t>verilen</a:t>
            </a:r>
            <a:r>
              <a:rPr lang="en-US" dirty="0" smtClean="0"/>
              <a:t> </a:t>
            </a:r>
            <a:r>
              <a:rPr lang="en-US" dirty="0" err="1" smtClean="0"/>
              <a:t>belge</a:t>
            </a:r>
            <a:r>
              <a:rPr lang="en-US" dirty="0" smtClean="0"/>
              <a:t>)</a:t>
            </a:r>
          </a:p>
          <a:p>
            <a:pPr marL="0" indent="0">
              <a:buNone/>
            </a:pPr>
            <a:r>
              <a:rPr lang="en-US" dirty="0" smtClean="0"/>
              <a:t>7. </a:t>
            </a:r>
            <a:r>
              <a:rPr lang="en-US" dirty="0" err="1" smtClean="0"/>
              <a:t>Öğrenci</a:t>
            </a:r>
            <a:r>
              <a:rPr lang="en-US" dirty="0" smtClean="0"/>
              <a:t> </a:t>
            </a:r>
            <a:r>
              <a:rPr lang="en-US" dirty="0" err="1" smtClean="0"/>
              <a:t>Nihai</a:t>
            </a:r>
            <a:r>
              <a:rPr lang="en-US" dirty="0" smtClean="0"/>
              <a:t> </a:t>
            </a:r>
            <a:r>
              <a:rPr lang="en-US" dirty="0" err="1" smtClean="0"/>
              <a:t>Raporu</a:t>
            </a:r>
            <a:r>
              <a:rPr lang="en-US" dirty="0" smtClean="0"/>
              <a:t> (</a:t>
            </a:r>
            <a:r>
              <a:rPr lang="en-US" dirty="0" err="1" smtClean="0"/>
              <a:t>Mevlana</a:t>
            </a:r>
            <a:r>
              <a:rPr lang="en-US" dirty="0" smtClean="0"/>
              <a:t> </a:t>
            </a:r>
            <a:r>
              <a:rPr lang="en-US" dirty="0" err="1" smtClean="0"/>
              <a:t>Değişim</a:t>
            </a:r>
            <a:r>
              <a:rPr lang="en-US" dirty="0" smtClean="0"/>
              <a:t> </a:t>
            </a:r>
            <a:r>
              <a:rPr lang="en-US" dirty="0" err="1" smtClean="0"/>
              <a:t>Programından</a:t>
            </a:r>
            <a:r>
              <a:rPr lang="en-US" dirty="0" smtClean="0"/>
              <a:t> </a:t>
            </a:r>
            <a:r>
              <a:rPr lang="en-US" dirty="0" err="1" smtClean="0"/>
              <a:t>memnun</a:t>
            </a:r>
            <a:r>
              <a:rPr lang="en-US" dirty="0" smtClean="0"/>
              <a:t> </a:t>
            </a:r>
            <a:r>
              <a:rPr lang="en-US" dirty="0" err="1" smtClean="0"/>
              <a:t>kalıp</a:t>
            </a:r>
            <a:r>
              <a:rPr lang="en-US" dirty="0" smtClean="0"/>
              <a:t> </a:t>
            </a:r>
            <a:r>
              <a:rPr lang="en-US" dirty="0" err="1" smtClean="0"/>
              <a:t>kalmadığınızı</a:t>
            </a:r>
            <a:r>
              <a:rPr lang="en-US" dirty="0" smtClean="0"/>
              <a:t> </a:t>
            </a:r>
            <a:r>
              <a:rPr lang="en-US" dirty="0" err="1" smtClean="0"/>
              <a:t>ölçen</a:t>
            </a:r>
            <a:r>
              <a:rPr lang="en-US" dirty="0" smtClean="0"/>
              <a:t> </a:t>
            </a:r>
            <a:r>
              <a:rPr lang="en-US" dirty="0" err="1" smtClean="0"/>
              <a:t>bir</a:t>
            </a:r>
            <a:r>
              <a:rPr lang="en-US" dirty="0" smtClean="0"/>
              <a:t> </a:t>
            </a:r>
            <a:r>
              <a:rPr lang="en-US" dirty="0" err="1" smtClean="0"/>
              <a:t>anket</a:t>
            </a:r>
            <a:r>
              <a:rPr lang="en-US" dirty="0" smtClean="0"/>
              <a:t> </a:t>
            </a:r>
            <a:r>
              <a:rPr lang="en-US" dirty="0" err="1" smtClean="0"/>
              <a:t>niteliğinde</a:t>
            </a:r>
            <a:r>
              <a:rPr lang="en-US" dirty="0" smtClean="0"/>
              <a:t> </a:t>
            </a:r>
            <a:r>
              <a:rPr lang="en-US" dirty="0" err="1" smtClean="0"/>
              <a:t>belge</a:t>
            </a:r>
            <a:r>
              <a:rPr lang="en-US" dirty="0" smtClean="0"/>
              <a:t>)</a:t>
            </a:r>
          </a:p>
          <a:p>
            <a:pPr marL="0" indent="0">
              <a:buNone/>
            </a:pPr>
            <a:r>
              <a:rPr lang="en-US" dirty="0" smtClean="0"/>
              <a:t>8. </a:t>
            </a:r>
            <a:r>
              <a:rPr lang="en-US" dirty="0" err="1" smtClean="0"/>
              <a:t>Öğrenci</a:t>
            </a:r>
            <a:r>
              <a:rPr lang="en-US" dirty="0" smtClean="0"/>
              <a:t> </a:t>
            </a:r>
            <a:r>
              <a:rPr lang="en-US" dirty="0" err="1" smtClean="0"/>
              <a:t>yükümlülük</a:t>
            </a:r>
            <a:r>
              <a:rPr lang="en-US" dirty="0" smtClean="0"/>
              <a:t> </a:t>
            </a:r>
            <a:r>
              <a:rPr lang="en-US" dirty="0" err="1" smtClean="0"/>
              <a:t>sözleşmesi</a:t>
            </a:r>
            <a:endParaRPr lang="en-US" dirty="0" smtClean="0"/>
          </a:p>
          <a:p>
            <a:pPr marL="0" indent="0">
              <a:buNone/>
            </a:pPr>
            <a:r>
              <a:rPr lang="en-US" dirty="0" smtClean="0"/>
              <a:t>Not: </a:t>
            </a:r>
            <a:r>
              <a:rPr lang="en-US" dirty="0" err="1" smtClean="0"/>
              <a:t>Listede</a:t>
            </a:r>
            <a:r>
              <a:rPr lang="en-US" dirty="0" smtClean="0"/>
              <a:t> </a:t>
            </a:r>
            <a:r>
              <a:rPr lang="en-US" dirty="0" err="1" smtClean="0"/>
              <a:t>bahsedilen</a:t>
            </a:r>
            <a:r>
              <a:rPr lang="en-US" dirty="0" smtClean="0"/>
              <a:t> </a:t>
            </a:r>
            <a:r>
              <a:rPr lang="en-US" dirty="0" err="1" smtClean="0"/>
              <a:t>evrakların</a:t>
            </a:r>
            <a:r>
              <a:rPr lang="en-US" dirty="0" smtClean="0"/>
              <a:t> </a:t>
            </a:r>
            <a:r>
              <a:rPr lang="en-US" dirty="0" err="1" smtClean="0"/>
              <a:t>tamamlanıp</a:t>
            </a:r>
            <a:r>
              <a:rPr lang="en-US" dirty="0" smtClean="0"/>
              <a:t> </a:t>
            </a:r>
            <a:r>
              <a:rPr lang="en-US" dirty="0" err="1" smtClean="0"/>
              <a:t>kurum</a:t>
            </a:r>
            <a:r>
              <a:rPr lang="en-US" dirty="0" smtClean="0"/>
              <a:t> </a:t>
            </a:r>
            <a:r>
              <a:rPr lang="en-US" dirty="0" err="1" smtClean="0"/>
              <a:t>koordinatörlüğünüze</a:t>
            </a:r>
            <a:r>
              <a:rPr lang="en-US" dirty="0" smtClean="0"/>
              <a:t> </a:t>
            </a:r>
            <a:r>
              <a:rPr lang="en-US" dirty="0" err="1" smtClean="0"/>
              <a:t>tesliminizden</a:t>
            </a:r>
            <a:r>
              <a:rPr lang="en-US" dirty="0" smtClean="0"/>
              <a:t> </a:t>
            </a:r>
            <a:r>
              <a:rPr lang="en-US" dirty="0" err="1" smtClean="0"/>
              <a:t>sonra</a:t>
            </a:r>
            <a:r>
              <a:rPr lang="en-US" dirty="0" smtClean="0"/>
              <a:t> en </a:t>
            </a:r>
            <a:r>
              <a:rPr lang="en-US" dirty="0" err="1" smtClean="0"/>
              <a:t>geç</a:t>
            </a:r>
            <a:r>
              <a:rPr lang="en-US" dirty="0" smtClean="0"/>
              <a:t> </a:t>
            </a:r>
            <a:r>
              <a:rPr lang="en-US" dirty="0" err="1" smtClean="0"/>
              <a:t>bir</a:t>
            </a:r>
            <a:r>
              <a:rPr lang="en-US" dirty="0" smtClean="0"/>
              <a:t> ay </a:t>
            </a:r>
            <a:r>
              <a:rPr lang="en-US" dirty="0" err="1" smtClean="0"/>
              <a:t>içerisinde</a:t>
            </a:r>
            <a:r>
              <a:rPr lang="en-US" dirty="0" smtClean="0"/>
              <a:t> </a:t>
            </a:r>
            <a:r>
              <a:rPr lang="en-US" dirty="0" err="1" smtClean="0"/>
              <a:t>bursunuzun</a:t>
            </a:r>
            <a:r>
              <a:rPr lang="en-US" dirty="0" smtClean="0"/>
              <a:t> </a:t>
            </a:r>
            <a:r>
              <a:rPr lang="en-US" dirty="0" err="1" smtClean="0"/>
              <a:t>geri</a:t>
            </a:r>
            <a:r>
              <a:rPr lang="en-US" dirty="0" smtClean="0"/>
              <a:t> </a:t>
            </a:r>
            <a:r>
              <a:rPr lang="en-US" dirty="0" err="1" smtClean="0"/>
              <a:t>kalan</a:t>
            </a:r>
            <a:r>
              <a:rPr lang="en-US" dirty="0" smtClean="0"/>
              <a:t> %30 </a:t>
            </a:r>
            <a:r>
              <a:rPr lang="en-US" dirty="0" err="1" smtClean="0"/>
              <a:t>luk</a:t>
            </a:r>
            <a:r>
              <a:rPr lang="en-US" dirty="0" smtClean="0"/>
              <a:t> </a:t>
            </a:r>
            <a:r>
              <a:rPr lang="en-US" dirty="0" err="1" smtClean="0"/>
              <a:t>kısmı</a:t>
            </a:r>
            <a:r>
              <a:rPr lang="en-US" dirty="0" smtClean="0"/>
              <a:t> </a:t>
            </a:r>
            <a:r>
              <a:rPr lang="en-US" dirty="0" err="1" smtClean="0"/>
              <a:t>hesabınıza</a:t>
            </a:r>
            <a:r>
              <a:rPr lang="en-US" dirty="0" smtClean="0"/>
              <a:t> </a:t>
            </a:r>
            <a:r>
              <a:rPr lang="en-US" dirty="0" err="1" smtClean="0"/>
              <a:t>yatırılır</a:t>
            </a:r>
            <a:r>
              <a:rPr lang="en-US" dirty="0"/>
              <a:t>.</a:t>
            </a:r>
            <a:r>
              <a:rPr lang="en-US" dirty="0" smtClean="0"/>
              <a:t> </a:t>
            </a:r>
            <a:r>
              <a:rPr lang="en-US" dirty="0" smtClean="0">
                <a:sym typeface="Wingdings"/>
              </a:rPr>
              <a:t></a:t>
            </a:r>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93697862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411509" y="624110"/>
            <a:ext cx="8911687" cy="598265"/>
          </a:xfrm>
        </p:spPr>
        <p:txBody>
          <a:bodyPr>
            <a:normAutofit/>
          </a:bodyPr>
          <a:lstStyle/>
          <a:p>
            <a:r>
              <a:rPr lang="tr-TR" sz="1800" dirty="0" smtClean="0"/>
              <a:t>Mevlana Değişim Programından Faydalanacak Öğrenciler İçin Gerekli Belgeler</a:t>
            </a:r>
            <a:endParaRPr lang="tr-TR" sz="1800" dirty="0"/>
          </a:p>
        </p:txBody>
      </p:sp>
      <p:pic>
        <p:nvPicPr>
          <p:cNvPr id="7" name="Content Placeholder 6" descr="Ekran Resmi 2016-12-13 11.22.05.png"/>
          <p:cNvPicPr>
            <a:picLocks noGrp="1" noChangeAspect="1"/>
          </p:cNvPicPr>
          <p:nvPr>
            <p:ph idx="1"/>
          </p:nvPr>
        </p:nvPicPr>
        <p:blipFill>
          <a:blip r:embed="rId2">
            <a:extLst>
              <a:ext uri="{28A0092B-C50C-407E-A947-70E740481C1C}">
                <a14:useLocalDpi xmlns:a14="http://schemas.microsoft.com/office/drawing/2010/main" val="0"/>
              </a:ext>
            </a:extLst>
          </a:blip>
          <a:srcRect l="-75208" r="-75208"/>
          <a:stretch>
            <a:fillRect/>
          </a:stretch>
        </p:blipFill>
        <p:spPr>
          <a:xfrm>
            <a:off x="873125" y="1047750"/>
            <a:ext cx="11160125" cy="5810250"/>
          </a:xfrm>
        </p:spPr>
      </p:pic>
    </p:spTree>
    <p:extLst>
      <p:ext uri="{BB962C8B-B14F-4D97-AF65-F5344CB8AC3E}">
        <p14:creationId xmlns:p14="http://schemas.microsoft.com/office/powerpoint/2010/main" val="186685701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1800" dirty="0"/>
              <a:t>Mevlana Değişim Programından Faydalanacak Öğrenciler İçin Gerekli Belgeler</a:t>
            </a:r>
            <a:endParaRPr lang="en-US" sz="1800" dirty="0"/>
          </a:p>
        </p:txBody>
      </p:sp>
      <p:pic>
        <p:nvPicPr>
          <p:cNvPr id="4" name="Content Placeholder 3" descr="2.Ekran Resmi 2016-12-13 13.54.19.png"/>
          <p:cNvPicPr>
            <a:picLocks noGrp="1" noChangeAspect="1"/>
          </p:cNvPicPr>
          <p:nvPr>
            <p:ph idx="1"/>
          </p:nvPr>
        </p:nvPicPr>
        <p:blipFill>
          <a:blip r:embed="rId2">
            <a:extLst>
              <a:ext uri="{28A0092B-C50C-407E-A947-70E740481C1C}">
                <a14:useLocalDpi xmlns:a14="http://schemas.microsoft.com/office/drawing/2010/main" val="0"/>
              </a:ext>
            </a:extLst>
          </a:blip>
          <a:srcRect l="-16652" r="-16652"/>
          <a:stretch>
            <a:fillRect/>
          </a:stretch>
        </p:blipFill>
        <p:spPr>
          <a:xfrm>
            <a:off x="1381125" y="984250"/>
            <a:ext cx="11017250" cy="5873750"/>
          </a:xfrm>
        </p:spPr>
      </p:pic>
    </p:spTree>
    <p:extLst>
      <p:ext uri="{BB962C8B-B14F-4D97-AF65-F5344CB8AC3E}">
        <p14:creationId xmlns:p14="http://schemas.microsoft.com/office/powerpoint/2010/main" val="428062787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Mevlana Değişim Programından Faydalanacak Öğrenciler İçin Gerekli Belgeler</a:t>
            </a:r>
          </a:p>
        </p:txBody>
      </p:sp>
      <p:sp>
        <p:nvSpPr>
          <p:cNvPr id="3" name="İçerik Yer Tutucusu 2"/>
          <p:cNvSpPr>
            <a:spLocks noGrp="1"/>
          </p:cNvSpPr>
          <p:nvPr>
            <p:ph idx="1"/>
          </p:nvPr>
        </p:nvSpPr>
        <p:spPr>
          <a:xfrm>
            <a:off x="1668379" y="2133600"/>
            <a:ext cx="9836233" cy="3777622"/>
          </a:xfrm>
        </p:spPr>
        <p:txBody>
          <a:bodyPr>
            <a:normAutofit lnSpcReduction="10000"/>
          </a:bodyPr>
          <a:lstStyle/>
          <a:p>
            <a:pPr marL="457200" indent="-457200">
              <a:buNone/>
              <a:defRPr/>
            </a:pPr>
            <a:r>
              <a:rPr lang="tr-TR" sz="2400" b="1" dirty="0">
                <a:solidFill>
                  <a:srgbClr val="C00000"/>
                </a:solidFill>
              </a:rPr>
              <a:t>Öğrenim protokolü:</a:t>
            </a:r>
          </a:p>
          <a:p>
            <a:pPr marL="457200" indent="-457200">
              <a:buNone/>
              <a:defRPr/>
            </a:pPr>
            <a:endParaRPr lang="tr-TR" sz="2400" b="1" dirty="0">
              <a:solidFill>
                <a:srgbClr val="C00000"/>
              </a:solidFill>
            </a:endParaRPr>
          </a:p>
          <a:p>
            <a:pPr marL="571500" indent="-514350" algn="just">
              <a:defRPr/>
            </a:pPr>
            <a:r>
              <a:rPr lang="tr-TR" sz="2400" dirty="0">
                <a:solidFill>
                  <a:srgbClr val="000000"/>
                </a:solidFill>
              </a:rPr>
              <a:t>Öğrencinin değişim dönemi başlamadan önce kendi kurumunda alacağı derslerin karşılığı gideceği kurumdaki derslerin eşleştirmesinin yapıldığı, ders adlarını ve kredileri içeren belgedir. </a:t>
            </a:r>
          </a:p>
          <a:p>
            <a:pPr marL="971550" lvl="1" indent="-514350" algn="just">
              <a:buFont typeface="Arial" panose="020B0604020202020204" pitchFamily="34" charset="0"/>
              <a:buChar char="•"/>
              <a:defRPr/>
            </a:pPr>
            <a:endParaRPr lang="tr-TR" sz="2400" dirty="0">
              <a:solidFill>
                <a:srgbClr val="000000"/>
              </a:solidFill>
            </a:endParaRPr>
          </a:p>
          <a:p>
            <a:pPr marL="571500" indent="-514350" algn="just">
              <a:defRPr/>
            </a:pPr>
            <a:r>
              <a:rPr lang="tr-TR" sz="2400" dirty="0">
                <a:solidFill>
                  <a:srgbClr val="000000"/>
                </a:solidFill>
              </a:rPr>
              <a:t>Değişimi gerçekleştiren yükseköğretim kurumları arasında imzalanır ve Öğrenim Protokolü olarak adlandırılır.</a:t>
            </a:r>
            <a:endParaRPr lang="tr-TR" sz="2400" dirty="0"/>
          </a:p>
        </p:txBody>
      </p:sp>
    </p:spTree>
    <p:extLst>
      <p:ext uri="{BB962C8B-B14F-4D97-AF65-F5344CB8AC3E}">
        <p14:creationId xmlns:p14="http://schemas.microsoft.com/office/powerpoint/2010/main" val="135315541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1800" dirty="0"/>
              <a:t>Mevlana Değişim Programından Faydalanacak Öğrenciler İçin Gerekli Belgeler</a:t>
            </a:r>
            <a:endParaRPr lang="en-US" sz="1800" dirty="0"/>
          </a:p>
        </p:txBody>
      </p:sp>
      <p:pic>
        <p:nvPicPr>
          <p:cNvPr id="4" name="Content Placeholder 3" descr="3.Ekran Resmi 2016-12-13 14.00.21.png"/>
          <p:cNvPicPr>
            <a:picLocks noGrp="1" noChangeAspect="1"/>
          </p:cNvPicPr>
          <p:nvPr>
            <p:ph idx="1"/>
          </p:nvPr>
        </p:nvPicPr>
        <p:blipFill>
          <a:blip r:embed="rId2">
            <a:extLst>
              <a:ext uri="{28A0092B-C50C-407E-A947-70E740481C1C}">
                <a14:useLocalDpi xmlns:a14="http://schemas.microsoft.com/office/drawing/2010/main" val="0"/>
              </a:ext>
            </a:extLst>
          </a:blip>
          <a:srcRect l="-123146" r="-123146"/>
          <a:stretch>
            <a:fillRect/>
          </a:stretch>
        </p:blipFill>
        <p:spPr>
          <a:xfrm>
            <a:off x="444500" y="1000125"/>
            <a:ext cx="11938000" cy="4911097"/>
          </a:xfrm>
        </p:spPr>
      </p:pic>
    </p:spTree>
    <p:extLst>
      <p:ext uri="{BB962C8B-B14F-4D97-AF65-F5344CB8AC3E}">
        <p14:creationId xmlns:p14="http://schemas.microsoft.com/office/powerpoint/2010/main" val="111205812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1800" dirty="0"/>
              <a:t>Mevlana Değişim Programından Faydalanacak Öğrenciler İçin Gerekli Belgeler</a:t>
            </a:r>
            <a:endParaRPr lang="en-US" sz="1800" dirty="0"/>
          </a:p>
        </p:txBody>
      </p:sp>
      <p:pic>
        <p:nvPicPr>
          <p:cNvPr id="4" name="Content Placeholder 3" descr="4.Ekran Resmi 2016-12-13 14.00.59.png"/>
          <p:cNvPicPr>
            <a:picLocks noGrp="1" noChangeAspect="1"/>
          </p:cNvPicPr>
          <p:nvPr>
            <p:ph idx="1"/>
          </p:nvPr>
        </p:nvPicPr>
        <p:blipFill>
          <a:blip r:embed="rId2">
            <a:extLst>
              <a:ext uri="{28A0092B-C50C-407E-A947-70E740481C1C}">
                <a14:useLocalDpi xmlns:a14="http://schemas.microsoft.com/office/drawing/2010/main" val="0"/>
              </a:ext>
            </a:extLst>
          </a:blip>
          <a:srcRect l="-33335" r="-33335"/>
          <a:stretch>
            <a:fillRect/>
          </a:stretch>
        </p:blipFill>
        <p:spPr>
          <a:xfrm>
            <a:off x="619125" y="1063625"/>
            <a:ext cx="11572875" cy="4847597"/>
          </a:xfrm>
        </p:spPr>
      </p:pic>
    </p:spTree>
    <p:extLst>
      <p:ext uri="{BB962C8B-B14F-4D97-AF65-F5344CB8AC3E}">
        <p14:creationId xmlns:p14="http://schemas.microsoft.com/office/powerpoint/2010/main" val="15050084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Öğrenim Protokolü ile İlgili Esaslar</a:t>
            </a:r>
            <a:endParaRPr lang="tr-TR" dirty="0"/>
          </a:p>
        </p:txBody>
      </p:sp>
      <p:sp>
        <p:nvSpPr>
          <p:cNvPr id="3" name="İçerik Yer Tutucusu 2"/>
          <p:cNvSpPr>
            <a:spLocks noGrp="1"/>
          </p:cNvSpPr>
          <p:nvPr>
            <p:ph idx="1"/>
          </p:nvPr>
        </p:nvSpPr>
        <p:spPr>
          <a:xfrm>
            <a:off x="1443789" y="2133600"/>
            <a:ext cx="10060823" cy="3777622"/>
          </a:xfrm>
        </p:spPr>
        <p:txBody>
          <a:bodyPr/>
          <a:lstStyle/>
          <a:p>
            <a:pPr algn="just">
              <a:defRPr/>
            </a:pPr>
            <a:endParaRPr lang="tr-TR" dirty="0">
              <a:solidFill>
                <a:srgbClr val="000000"/>
              </a:solidFill>
            </a:endParaRPr>
          </a:p>
          <a:p>
            <a:pPr algn="just">
              <a:defRPr/>
            </a:pPr>
            <a:r>
              <a:rPr lang="tr-TR" sz="2000" dirty="0">
                <a:solidFill>
                  <a:srgbClr val="000000"/>
                </a:solidFill>
              </a:rPr>
              <a:t>Öğrenciler gittikleri kurumda üst veya alt sınıflardan  ders seçebilirler.</a:t>
            </a:r>
          </a:p>
          <a:p>
            <a:pPr algn="just">
              <a:defRPr/>
            </a:pPr>
            <a:endParaRPr lang="tr-TR" sz="2000" dirty="0">
              <a:solidFill>
                <a:srgbClr val="000000"/>
              </a:solidFill>
            </a:endParaRPr>
          </a:p>
          <a:p>
            <a:pPr algn="just">
              <a:defRPr/>
            </a:pPr>
            <a:r>
              <a:rPr lang="tr-TR" sz="2000" dirty="0">
                <a:solidFill>
                  <a:srgbClr val="000000"/>
                </a:solidFill>
              </a:rPr>
              <a:t>Alttan dersi var ise öncelikle o dersi almakla yükümlüdür. Yönetmelik gereği üstten ders alamaz.  </a:t>
            </a:r>
          </a:p>
          <a:p>
            <a:pPr algn="just">
              <a:defRPr/>
            </a:pPr>
            <a:endParaRPr lang="tr-TR" sz="2000" dirty="0">
              <a:solidFill>
                <a:srgbClr val="000000"/>
              </a:solidFill>
            </a:endParaRPr>
          </a:p>
          <a:p>
            <a:pPr algn="just">
              <a:defRPr/>
            </a:pPr>
            <a:r>
              <a:rPr lang="tr-TR" sz="2000" dirty="0">
                <a:solidFill>
                  <a:srgbClr val="000000"/>
                </a:solidFill>
              </a:rPr>
              <a:t>Değişim Programı Protokolünde derslerin kredileri ile derslerin hangi derslere denk sayılacağı önceden belirlenir.</a:t>
            </a:r>
          </a:p>
          <a:p>
            <a:pPr marL="0" indent="0">
              <a:buNone/>
            </a:pPr>
            <a:endParaRPr lang="tr-TR" sz="2000" dirty="0"/>
          </a:p>
        </p:txBody>
      </p:sp>
    </p:spTree>
    <p:extLst>
      <p:ext uri="{BB962C8B-B14F-4D97-AF65-F5344CB8AC3E}">
        <p14:creationId xmlns:p14="http://schemas.microsoft.com/office/powerpoint/2010/main" val="13150810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Mevlana Değişim Programı Nedir?</a:t>
            </a:r>
            <a:endParaRPr lang="tr-TR" dirty="0"/>
          </a:p>
        </p:txBody>
      </p:sp>
      <p:sp>
        <p:nvSpPr>
          <p:cNvPr id="3" name="İçerik Yer Tutucusu 2"/>
          <p:cNvSpPr>
            <a:spLocks noGrp="1"/>
          </p:cNvSpPr>
          <p:nvPr>
            <p:ph idx="1"/>
          </p:nvPr>
        </p:nvSpPr>
        <p:spPr/>
        <p:txBody>
          <a:bodyPr/>
          <a:lstStyle/>
          <a:p>
            <a:r>
              <a:rPr lang="tr-TR" sz="2400" dirty="0"/>
              <a:t>Mevlana Değişim Programı= </a:t>
            </a:r>
            <a:r>
              <a:rPr lang="tr-TR" sz="2400" b="1" i="1" u="sng" dirty="0"/>
              <a:t>yurtdışı</a:t>
            </a:r>
            <a:r>
              <a:rPr lang="tr-TR" sz="2400" dirty="0"/>
              <a:t> öğrenci ve öğretim elemanı değişimi</a:t>
            </a:r>
          </a:p>
          <a:p>
            <a:r>
              <a:rPr lang="tr-TR" sz="2400" dirty="0"/>
              <a:t>Mevlana Değişim Programı,  belirtilen AB ve AB dışındaki ülkeleri kapsamaktadır.</a:t>
            </a:r>
          </a:p>
          <a:p>
            <a:r>
              <a:rPr lang="tr-TR" sz="2400" dirty="0"/>
              <a:t>Değişim anlaşmamızın olduğu üniversiteler ile yapılabilmektedir. </a:t>
            </a:r>
          </a:p>
          <a:p>
            <a:r>
              <a:rPr lang="tr-TR" sz="2400" dirty="0"/>
              <a:t>Öğrenciler bir dönem (4 ay) burslu olarak hareketlilikten yararlanabilirler.</a:t>
            </a:r>
          </a:p>
          <a:p>
            <a:endParaRPr lang="tr-TR" dirty="0"/>
          </a:p>
        </p:txBody>
      </p:sp>
    </p:spTree>
    <p:extLst>
      <p:ext uri="{BB962C8B-B14F-4D97-AF65-F5344CB8AC3E}">
        <p14:creationId xmlns:p14="http://schemas.microsoft.com/office/powerpoint/2010/main" val="131304338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Öğrenim Protokolü ile İlgili Esaslar</a:t>
            </a:r>
          </a:p>
        </p:txBody>
      </p:sp>
      <p:sp>
        <p:nvSpPr>
          <p:cNvPr id="3" name="İçerik Yer Tutucusu 2"/>
          <p:cNvSpPr>
            <a:spLocks noGrp="1"/>
          </p:cNvSpPr>
          <p:nvPr>
            <p:ph idx="1"/>
          </p:nvPr>
        </p:nvSpPr>
        <p:spPr>
          <a:xfrm>
            <a:off x="1604211" y="2133600"/>
            <a:ext cx="9900401" cy="3777622"/>
          </a:xfrm>
        </p:spPr>
        <p:txBody>
          <a:bodyPr>
            <a:normAutofit fontScale="55000" lnSpcReduction="20000"/>
          </a:bodyPr>
          <a:lstStyle/>
          <a:p>
            <a:pPr algn="just"/>
            <a:r>
              <a:rPr lang="tr-TR" altLang="tr-TR" sz="3200" dirty="0">
                <a:solidFill>
                  <a:srgbClr val="000000"/>
                </a:solidFill>
              </a:rPr>
              <a:t>Öğrencilerin, alacakları ders yükleri, kayıtlı oldukları yükseköğretim kurumlarında aynı yarıyılda almaları gereken ders yükünden daha az olamaz. </a:t>
            </a:r>
            <a:endParaRPr lang="tr-TR" altLang="tr-TR" sz="3200" dirty="0" smtClean="0">
              <a:solidFill>
                <a:srgbClr val="000000"/>
              </a:solidFill>
            </a:endParaRPr>
          </a:p>
          <a:p>
            <a:pPr marL="0" indent="0" algn="just">
              <a:buNone/>
            </a:pPr>
            <a:endParaRPr lang="tr-TR" altLang="tr-TR" sz="3200" dirty="0" smtClean="0">
              <a:solidFill>
                <a:srgbClr val="000000"/>
              </a:solidFill>
            </a:endParaRPr>
          </a:p>
          <a:p>
            <a:pPr algn="just"/>
            <a:r>
              <a:rPr lang="tr-TR" altLang="tr-TR" sz="3200" dirty="0" smtClean="0">
                <a:solidFill>
                  <a:srgbClr val="000000"/>
                </a:solidFill>
              </a:rPr>
              <a:t>Değişimde </a:t>
            </a:r>
            <a:r>
              <a:rPr lang="tr-TR" altLang="tr-TR" sz="3200" dirty="0">
                <a:solidFill>
                  <a:srgbClr val="000000"/>
                </a:solidFill>
              </a:rPr>
              <a:t>ders sayısı değil, </a:t>
            </a:r>
            <a:r>
              <a:rPr lang="tr-TR" altLang="tr-TR" sz="3200" b="1" dirty="0">
                <a:solidFill>
                  <a:srgbClr val="000000"/>
                </a:solidFill>
              </a:rPr>
              <a:t>derslerin kredileri </a:t>
            </a:r>
            <a:r>
              <a:rPr lang="tr-TR" altLang="tr-TR" sz="3200" dirty="0">
                <a:solidFill>
                  <a:srgbClr val="000000"/>
                </a:solidFill>
              </a:rPr>
              <a:t>dikkate alınır.</a:t>
            </a:r>
          </a:p>
          <a:p>
            <a:pPr algn="just"/>
            <a:endParaRPr lang="tr-TR" altLang="tr-TR" sz="3200" dirty="0">
              <a:solidFill>
                <a:srgbClr val="000000"/>
              </a:solidFill>
            </a:endParaRPr>
          </a:p>
          <a:p>
            <a:pPr algn="just"/>
            <a:r>
              <a:rPr lang="tr-TR" altLang="tr-TR" sz="3200" dirty="0">
                <a:solidFill>
                  <a:srgbClr val="000000"/>
                </a:solidFill>
              </a:rPr>
              <a:t>Öğrenci değişiminde ulusal kredilendirme sistemi yanında AKTS kredilendirme sistemi de esas alınabilir.</a:t>
            </a:r>
          </a:p>
          <a:p>
            <a:pPr algn="just"/>
            <a:endParaRPr lang="tr-TR" altLang="tr-TR" sz="3200" dirty="0">
              <a:solidFill>
                <a:srgbClr val="000000"/>
              </a:solidFill>
            </a:endParaRPr>
          </a:p>
          <a:p>
            <a:pPr algn="just"/>
            <a:r>
              <a:rPr lang="tr-TR" altLang="tr-TR" sz="3200" dirty="0">
                <a:solidFill>
                  <a:srgbClr val="000000"/>
                </a:solidFill>
              </a:rPr>
              <a:t>Krediler AKTS ise AKTS, Ulusal ise Ulusal Kredi olmalıdır.</a:t>
            </a:r>
          </a:p>
          <a:p>
            <a:pPr algn="just"/>
            <a:endParaRPr lang="tr-TR" altLang="tr-TR" sz="3200" dirty="0">
              <a:solidFill>
                <a:srgbClr val="000000"/>
              </a:solidFill>
            </a:endParaRPr>
          </a:p>
          <a:p>
            <a:pPr algn="just"/>
            <a:r>
              <a:rPr lang="tr-TR" altLang="tr-TR" sz="3200" dirty="0">
                <a:solidFill>
                  <a:srgbClr val="000000"/>
                </a:solidFill>
              </a:rPr>
              <a:t>Gidilecek üniversitede alınacak derslerin kredi toplamı </a:t>
            </a:r>
            <a:r>
              <a:rPr lang="tr-TR" altLang="tr-TR" sz="3200" dirty="0" smtClean="0">
                <a:solidFill>
                  <a:srgbClr val="000000"/>
                </a:solidFill>
              </a:rPr>
              <a:t>KLÜ’de </a:t>
            </a:r>
            <a:r>
              <a:rPr lang="tr-TR" altLang="tr-TR" sz="3200" dirty="0">
                <a:solidFill>
                  <a:srgbClr val="000000"/>
                </a:solidFill>
              </a:rPr>
              <a:t>saydırılacak derslerin kredi toplamından fazla ya da eşit olmalıdır. </a:t>
            </a:r>
          </a:p>
          <a:p>
            <a:endParaRPr lang="tr-TR" dirty="0"/>
          </a:p>
        </p:txBody>
      </p:sp>
    </p:spTree>
    <p:extLst>
      <p:ext uri="{BB962C8B-B14F-4D97-AF65-F5344CB8AC3E}">
        <p14:creationId xmlns:p14="http://schemas.microsoft.com/office/powerpoint/2010/main" val="264777676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7675" y="512985"/>
            <a:ext cx="8911687" cy="1280890"/>
          </a:xfrm>
        </p:spPr>
        <p:txBody>
          <a:bodyPr>
            <a:normAutofit/>
          </a:bodyPr>
          <a:lstStyle/>
          <a:p>
            <a:r>
              <a:rPr lang="tr-TR" sz="1800" dirty="0"/>
              <a:t>Mevlana Değişim Programından Faydalanacak Öğrenciler İçin Gerekli Belgeler</a:t>
            </a:r>
            <a:endParaRPr lang="en-US" sz="1800" dirty="0"/>
          </a:p>
        </p:txBody>
      </p:sp>
      <p:pic>
        <p:nvPicPr>
          <p:cNvPr id="4" name="Content Placeholder 3" descr="5.Ekran Resmi 2016-12-13 14.06.44.png"/>
          <p:cNvPicPr>
            <a:picLocks noGrp="1" noChangeAspect="1"/>
          </p:cNvPicPr>
          <p:nvPr>
            <p:ph idx="1"/>
          </p:nvPr>
        </p:nvPicPr>
        <p:blipFill>
          <a:blip r:embed="rId2">
            <a:extLst>
              <a:ext uri="{28A0092B-C50C-407E-A947-70E740481C1C}">
                <a14:useLocalDpi xmlns:a14="http://schemas.microsoft.com/office/drawing/2010/main" val="0"/>
              </a:ext>
            </a:extLst>
          </a:blip>
          <a:srcRect l="-129735" r="-129735"/>
          <a:stretch>
            <a:fillRect/>
          </a:stretch>
        </p:blipFill>
        <p:spPr>
          <a:xfrm>
            <a:off x="428625" y="904875"/>
            <a:ext cx="11763375" cy="5006347"/>
          </a:xfrm>
        </p:spPr>
      </p:pic>
    </p:spTree>
    <p:extLst>
      <p:ext uri="{BB962C8B-B14F-4D97-AF65-F5344CB8AC3E}">
        <p14:creationId xmlns:p14="http://schemas.microsoft.com/office/powerpoint/2010/main" val="406282639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smtClean="0"/>
              <a:t>Öğrenci Kabul Belgesi(Acceptance Letter)</a:t>
            </a:r>
            <a:r>
              <a:rPr lang="tr-TR" b="1" dirty="0" smtClean="0">
                <a:solidFill>
                  <a:srgbClr val="C00000"/>
                </a:solidFill>
                <a:effectLst>
                  <a:outerShdw blurRad="38100" dist="38100" dir="2700000" algn="tl">
                    <a:srgbClr val="000000">
                      <a:alpha val="43137"/>
                    </a:srgbClr>
                  </a:outerShdw>
                </a:effectLst>
                <a:latin typeface="Arabic Typesetting" pitchFamily="66" charset="-78"/>
                <a:cs typeface="Arabic Typesetting" pitchFamily="66" charset="-78"/>
              </a:rPr>
              <a:t/>
            </a:r>
            <a:br>
              <a:rPr lang="tr-TR" b="1" dirty="0" smtClean="0">
                <a:solidFill>
                  <a:srgbClr val="C00000"/>
                </a:solidFill>
                <a:effectLst>
                  <a:outerShdw blurRad="38100" dist="38100" dir="2700000" algn="tl">
                    <a:srgbClr val="000000">
                      <a:alpha val="43137"/>
                    </a:srgbClr>
                  </a:outerShdw>
                </a:effectLst>
                <a:latin typeface="Arabic Typesetting" pitchFamily="66" charset="-78"/>
                <a:cs typeface="Arabic Typesetting" pitchFamily="66" charset="-78"/>
              </a:rPr>
            </a:br>
            <a:endParaRPr lang="tr-TR" dirty="0"/>
          </a:p>
        </p:txBody>
      </p:sp>
      <p:sp>
        <p:nvSpPr>
          <p:cNvPr id="3" name="İçerik Yer Tutucusu 2"/>
          <p:cNvSpPr>
            <a:spLocks noGrp="1"/>
          </p:cNvSpPr>
          <p:nvPr>
            <p:ph idx="1"/>
          </p:nvPr>
        </p:nvSpPr>
        <p:spPr>
          <a:xfrm>
            <a:off x="1363579" y="2133600"/>
            <a:ext cx="10141033" cy="3777622"/>
          </a:xfrm>
        </p:spPr>
        <p:txBody>
          <a:bodyPr>
            <a:normAutofit fontScale="77500" lnSpcReduction="20000"/>
          </a:bodyPr>
          <a:lstStyle/>
          <a:p>
            <a:pPr algn="just">
              <a:lnSpc>
                <a:spcPct val="170000"/>
              </a:lnSpc>
            </a:pPr>
            <a:r>
              <a:rPr lang="tr-TR" altLang="tr-TR" sz="2200" dirty="0">
                <a:solidFill>
                  <a:srgbClr val="000000"/>
                </a:solidFill>
              </a:rPr>
              <a:t>Gidilecek yükseköğretim kurumu, Öğrenim Protokolünün imzalanmasından sonra,  ilgili öğrencinin Mevlana Değişim Programı öğrencisi olarak kabul edildiğini gösteren onaylı ve imzalı bir Mevlana Değişim Programı Öğrenci Kabul Belgesi (Acceptance Letter) hazırlar.</a:t>
            </a:r>
          </a:p>
          <a:p>
            <a:pPr algn="just"/>
            <a:endParaRPr lang="tr-TR" altLang="tr-TR" sz="2200" dirty="0">
              <a:solidFill>
                <a:srgbClr val="000000"/>
              </a:solidFill>
            </a:endParaRPr>
          </a:p>
          <a:p>
            <a:pPr algn="just"/>
            <a:r>
              <a:rPr lang="tr-TR" altLang="tr-TR" sz="2200" dirty="0">
                <a:solidFill>
                  <a:srgbClr val="000000"/>
                </a:solidFill>
              </a:rPr>
              <a:t>Bu aşamadan sonra </a:t>
            </a:r>
            <a:r>
              <a:rPr lang="tr-TR" altLang="tr-TR" sz="2200" dirty="0" smtClean="0">
                <a:solidFill>
                  <a:srgbClr val="000000"/>
                </a:solidFill>
              </a:rPr>
              <a:t>öğrenci, Mevlana Koordinatörlüğüne </a:t>
            </a:r>
            <a:r>
              <a:rPr lang="tr-TR" altLang="tr-TR" sz="2200" dirty="0">
                <a:solidFill>
                  <a:srgbClr val="000000"/>
                </a:solidFill>
              </a:rPr>
              <a:t>şu belgeleri </a:t>
            </a:r>
            <a:r>
              <a:rPr lang="tr-TR" altLang="tr-TR" sz="2200" dirty="0" smtClean="0">
                <a:solidFill>
                  <a:srgbClr val="000000"/>
                </a:solidFill>
              </a:rPr>
              <a:t>götürmelidir</a:t>
            </a:r>
            <a:r>
              <a:rPr lang="tr-TR" altLang="tr-TR" sz="2200" dirty="0">
                <a:solidFill>
                  <a:srgbClr val="000000"/>
                </a:solidFill>
              </a:rPr>
              <a:t>;</a:t>
            </a:r>
          </a:p>
          <a:p>
            <a:pPr lvl="1" algn="just">
              <a:buFont typeface="Wingdings" panose="05000000000000000000" pitchFamily="2" charset="2"/>
              <a:buChar char="ü"/>
            </a:pPr>
            <a:r>
              <a:rPr lang="tr-TR" altLang="tr-TR" sz="2200" dirty="0" smtClean="0">
                <a:solidFill>
                  <a:srgbClr val="000000"/>
                </a:solidFill>
              </a:rPr>
              <a:t>Öğrenim Protokolü </a:t>
            </a:r>
            <a:r>
              <a:rPr lang="tr-TR" altLang="tr-TR" sz="2200" dirty="0">
                <a:solidFill>
                  <a:srgbClr val="000000"/>
                </a:solidFill>
              </a:rPr>
              <a:t>(1 adet)</a:t>
            </a:r>
          </a:p>
          <a:p>
            <a:pPr lvl="1" algn="just">
              <a:buFont typeface="Wingdings" panose="05000000000000000000" pitchFamily="2" charset="2"/>
              <a:buChar char="ü"/>
            </a:pPr>
            <a:r>
              <a:rPr lang="tr-TR" altLang="tr-TR" sz="2200" dirty="0" smtClean="0">
                <a:solidFill>
                  <a:srgbClr val="000000"/>
                </a:solidFill>
              </a:rPr>
              <a:t>Öğrenci Bilgi </a:t>
            </a:r>
            <a:r>
              <a:rPr lang="tr-TR" altLang="tr-TR" sz="2200" dirty="0">
                <a:solidFill>
                  <a:srgbClr val="000000"/>
                </a:solidFill>
              </a:rPr>
              <a:t>Formu (1 adet</a:t>
            </a:r>
            <a:r>
              <a:rPr lang="tr-TR" altLang="tr-TR" sz="2200" dirty="0" smtClean="0">
                <a:solidFill>
                  <a:srgbClr val="000000"/>
                </a:solidFill>
              </a:rPr>
              <a:t>) (KLU Mevlana Koordinatörlüğü web sayfasından alınacak)</a:t>
            </a:r>
            <a:endParaRPr lang="tr-TR" altLang="tr-TR" sz="2200" dirty="0">
              <a:solidFill>
                <a:srgbClr val="000000"/>
              </a:solidFill>
            </a:endParaRPr>
          </a:p>
          <a:p>
            <a:pPr lvl="1" algn="just">
              <a:buFont typeface="Wingdings" panose="05000000000000000000" pitchFamily="2" charset="2"/>
              <a:buChar char="ü"/>
            </a:pPr>
            <a:r>
              <a:rPr lang="tr-TR" altLang="tr-TR" sz="2200" dirty="0">
                <a:solidFill>
                  <a:srgbClr val="000000"/>
                </a:solidFill>
              </a:rPr>
              <a:t>Pasaport Fotokopisi (1 adet)</a:t>
            </a:r>
          </a:p>
          <a:p>
            <a:pPr lvl="1" algn="just">
              <a:buFont typeface="Wingdings" panose="05000000000000000000" pitchFamily="2" charset="2"/>
              <a:buChar char="ü"/>
            </a:pPr>
            <a:r>
              <a:rPr lang="tr-TR" altLang="tr-TR" sz="2200" dirty="0">
                <a:solidFill>
                  <a:srgbClr val="000000"/>
                </a:solidFill>
              </a:rPr>
              <a:t>Vize Fotokopisi (1 adet)</a:t>
            </a:r>
          </a:p>
          <a:p>
            <a:endParaRPr lang="tr-TR" dirty="0"/>
          </a:p>
        </p:txBody>
      </p:sp>
    </p:spTree>
    <p:extLst>
      <p:ext uri="{BB962C8B-B14F-4D97-AF65-F5344CB8AC3E}">
        <p14:creationId xmlns:p14="http://schemas.microsoft.com/office/powerpoint/2010/main" val="38838030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1800" dirty="0"/>
              <a:t>Mevlana Değişim Programından Faydalanacak Öğrenciler İçin Gerekli Belgeler</a:t>
            </a:r>
            <a:endParaRPr lang="en-US" sz="1800" dirty="0"/>
          </a:p>
        </p:txBody>
      </p:sp>
      <p:pic>
        <p:nvPicPr>
          <p:cNvPr id="4" name="Content Placeholder 3" descr="Ekran Resmi 2016-12-13 14.55.41.png"/>
          <p:cNvPicPr>
            <a:picLocks noGrp="1" noChangeAspect="1"/>
          </p:cNvPicPr>
          <p:nvPr>
            <p:ph idx="1"/>
          </p:nvPr>
        </p:nvPicPr>
        <p:blipFill>
          <a:blip r:embed="rId2">
            <a:extLst>
              <a:ext uri="{28A0092B-C50C-407E-A947-70E740481C1C}">
                <a14:useLocalDpi xmlns:a14="http://schemas.microsoft.com/office/drawing/2010/main" val="0"/>
              </a:ext>
            </a:extLst>
          </a:blip>
          <a:srcRect l="-131597" r="-131597"/>
          <a:stretch>
            <a:fillRect/>
          </a:stretch>
        </p:blipFill>
        <p:spPr>
          <a:xfrm>
            <a:off x="174625" y="984250"/>
            <a:ext cx="11874500" cy="4926972"/>
          </a:xfrm>
        </p:spPr>
      </p:pic>
    </p:spTree>
    <p:extLst>
      <p:ext uri="{BB962C8B-B14F-4D97-AF65-F5344CB8AC3E}">
        <p14:creationId xmlns:p14="http://schemas.microsoft.com/office/powerpoint/2010/main" val="31230315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smtClean="0"/>
              <a:t>Mevlana Değişim Programından Faydalanacak Öğrenciler İçin Gerekli Evraklar</a:t>
            </a:r>
            <a:endParaRPr lang="tr-TR" dirty="0"/>
          </a:p>
        </p:txBody>
      </p:sp>
      <p:sp>
        <p:nvSpPr>
          <p:cNvPr id="3" name="İçerik Yer Tutucusu 2"/>
          <p:cNvSpPr>
            <a:spLocks noGrp="1"/>
          </p:cNvSpPr>
          <p:nvPr>
            <p:ph idx="1"/>
          </p:nvPr>
        </p:nvSpPr>
        <p:spPr/>
        <p:txBody>
          <a:bodyPr>
            <a:normAutofit/>
          </a:bodyPr>
          <a:lstStyle/>
          <a:p>
            <a:pPr fontAlgn="base"/>
            <a:r>
              <a:rPr lang="tr-TR" b="1" dirty="0"/>
              <a:t>Son Aşama</a:t>
            </a:r>
            <a:r>
              <a:rPr lang="tr-TR" b="1" dirty="0" smtClean="0"/>
              <a:t>: </a:t>
            </a:r>
            <a:r>
              <a:rPr lang="tr-TR" b="1" dirty="0"/>
              <a:t>%70 Aylık Burs ödemesi için gerekli tüm evraklar</a:t>
            </a:r>
            <a:r>
              <a:rPr lang="tr-TR" dirty="0"/>
              <a:t> </a:t>
            </a:r>
            <a:endParaRPr lang="tr-TR" dirty="0" smtClean="0"/>
          </a:p>
          <a:p>
            <a:pPr fontAlgn="base">
              <a:buFont typeface="+mj-lt"/>
              <a:buAutoNum type="arabicPeriod"/>
            </a:pPr>
            <a:r>
              <a:rPr lang="tr-TR" dirty="0"/>
              <a:t>Öğrenci Acceptance Letter (Kabul Belgesi)</a:t>
            </a:r>
          </a:p>
          <a:p>
            <a:pPr fontAlgn="base">
              <a:buFont typeface="+mj-lt"/>
              <a:buAutoNum type="arabicPeriod"/>
            </a:pPr>
            <a:r>
              <a:rPr lang="tr-TR" dirty="0"/>
              <a:t>Öğrenci Bilgi </a:t>
            </a:r>
            <a:r>
              <a:rPr lang="tr-TR" dirty="0" smtClean="0"/>
              <a:t>Formu</a:t>
            </a:r>
          </a:p>
          <a:p>
            <a:pPr fontAlgn="base">
              <a:buFont typeface="+mj-lt"/>
              <a:buAutoNum type="arabicPeriod"/>
            </a:pPr>
            <a:r>
              <a:rPr lang="tr-TR" dirty="0"/>
              <a:t>Nüfus Cüzdanı </a:t>
            </a:r>
            <a:r>
              <a:rPr lang="tr-TR" dirty="0" smtClean="0"/>
              <a:t>Fotokopisi</a:t>
            </a:r>
          </a:p>
          <a:p>
            <a:pPr fontAlgn="base">
              <a:buFont typeface="+mj-lt"/>
              <a:buAutoNum type="arabicPeriod"/>
            </a:pPr>
            <a:r>
              <a:rPr lang="tr-TR" dirty="0"/>
              <a:t>Pasaport Fotokopisi</a:t>
            </a:r>
          </a:p>
          <a:p>
            <a:pPr fontAlgn="base">
              <a:buFont typeface="+mj-lt"/>
              <a:buAutoNum type="arabicPeriod"/>
            </a:pPr>
            <a:r>
              <a:rPr lang="tr-TR" dirty="0"/>
              <a:t>Öğrenci ve Üniversite Arasındaki </a:t>
            </a:r>
            <a:r>
              <a:rPr lang="tr-TR" dirty="0" smtClean="0"/>
              <a:t>Sözleşme</a:t>
            </a:r>
            <a:endParaRPr lang="tr-TR" dirty="0"/>
          </a:p>
          <a:p>
            <a:pPr fontAlgn="base">
              <a:buFont typeface="+mj-lt"/>
              <a:buAutoNum type="arabicPeriod"/>
            </a:pPr>
            <a:r>
              <a:rPr lang="tr-TR" dirty="0"/>
              <a:t>Banka Hesap Cüzdanı Fotokopisi / IBAN No  </a:t>
            </a:r>
            <a:r>
              <a:rPr lang="tr-TR" dirty="0" smtClean="0"/>
              <a:t>olmalı</a:t>
            </a:r>
          </a:p>
          <a:p>
            <a:pPr fontAlgn="base">
              <a:buFont typeface="+mj-lt"/>
              <a:buAutoNum type="arabicPeriod"/>
            </a:pPr>
            <a:r>
              <a:rPr lang="tr-TR" dirty="0"/>
              <a:t>Onaylanmış Öğrenim </a:t>
            </a:r>
            <a:r>
              <a:rPr lang="tr-TR" dirty="0" smtClean="0"/>
              <a:t>Anlaşması</a:t>
            </a:r>
          </a:p>
          <a:p>
            <a:pPr fontAlgn="base">
              <a:buFont typeface="+mj-lt"/>
              <a:buAutoNum type="arabicPeriod"/>
            </a:pPr>
            <a:r>
              <a:rPr lang="tr-TR" dirty="0"/>
              <a:t>Bölüm-Fakülte /ABD-Enstitü Kurul Kararı</a:t>
            </a:r>
          </a:p>
          <a:p>
            <a:pPr fontAlgn="base">
              <a:buFont typeface="+mj-lt"/>
              <a:buAutoNum type="arabicPeriod"/>
            </a:pPr>
            <a:endParaRPr lang="tr-TR" dirty="0"/>
          </a:p>
          <a:p>
            <a:pPr fontAlgn="base">
              <a:buFont typeface="+mj-lt"/>
              <a:buAutoNum type="arabicPeriod"/>
            </a:pPr>
            <a:endParaRPr lang="tr-TR" dirty="0" smtClean="0"/>
          </a:p>
          <a:p>
            <a:pPr fontAlgn="base">
              <a:buFont typeface="+mj-lt"/>
              <a:buAutoNum type="arabicPeriod"/>
            </a:pPr>
            <a:endParaRPr lang="tr-TR" dirty="0" smtClean="0"/>
          </a:p>
          <a:p>
            <a:pPr fontAlgn="base">
              <a:buFont typeface="+mj-lt"/>
              <a:buAutoNum type="arabicPeriod"/>
            </a:pPr>
            <a:endParaRPr lang="tr-TR" dirty="0"/>
          </a:p>
          <a:p>
            <a:pPr fontAlgn="base">
              <a:buFont typeface="+mj-lt"/>
              <a:buAutoNum type="arabicPeriod"/>
            </a:pPr>
            <a:endParaRPr lang="tr-TR" dirty="0"/>
          </a:p>
          <a:p>
            <a:pPr fontAlgn="base">
              <a:buFont typeface="+mj-lt"/>
              <a:buAutoNum type="arabicPeriod"/>
            </a:pPr>
            <a:endParaRPr lang="tr-TR" dirty="0"/>
          </a:p>
          <a:p>
            <a:endParaRPr lang="tr-TR" dirty="0"/>
          </a:p>
        </p:txBody>
      </p:sp>
    </p:spTree>
    <p:extLst>
      <p:ext uri="{BB962C8B-B14F-4D97-AF65-F5344CB8AC3E}">
        <p14:creationId xmlns:p14="http://schemas.microsoft.com/office/powerpoint/2010/main" val="395632113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Değişim Sürecinde:</a:t>
            </a:r>
            <a:endParaRPr lang="tr-TR" dirty="0"/>
          </a:p>
        </p:txBody>
      </p:sp>
      <p:sp>
        <p:nvSpPr>
          <p:cNvPr id="3" name="İçerik Yer Tutucusu 2"/>
          <p:cNvSpPr>
            <a:spLocks noGrp="1"/>
          </p:cNvSpPr>
          <p:nvPr>
            <p:ph idx="1"/>
          </p:nvPr>
        </p:nvSpPr>
        <p:spPr>
          <a:xfrm>
            <a:off x="1347537" y="2133600"/>
            <a:ext cx="10157075" cy="3777622"/>
          </a:xfrm>
        </p:spPr>
        <p:txBody>
          <a:bodyPr>
            <a:normAutofit fontScale="92500" lnSpcReduction="10000"/>
          </a:bodyPr>
          <a:lstStyle/>
          <a:p>
            <a:pPr>
              <a:defRPr/>
            </a:pPr>
            <a:r>
              <a:rPr lang="tr-TR" sz="2000" dirty="0"/>
              <a:t>Hareketlilik sırasında ders değişikliği yapmak isterseniz: </a:t>
            </a:r>
          </a:p>
          <a:p>
            <a:pPr lvl="1">
              <a:buFont typeface="Wingdings" pitchFamily="2" charset="2"/>
              <a:buChar char="Ø"/>
              <a:defRPr/>
            </a:pPr>
            <a:r>
              <a:rPr lang="tr-TR" sz="2000" dirty="0"/>
              <a:t> </a:t>
            </a:r>
            <a:r>
              <a:rPr lang="tr-TR" sz="2000" dirty="0" smtClean="0"/>
              <a:t>KLÜ </a:t>
            </a:r>
            <a:r>
              <a:rPr lang="tr-TR" sz="2000" dirty="0"/>
              <a:t>bölüm Koordinatörünüz ile dersleri birlikte belirlemelisiniz.</a:t>
            </a:r>
          </a:p>
          <a:p>
            <a:pPr lvl="1">
              <a:buFont typeface="Wingdings" pitchFamily="2" charset="2"/>
              <a:buChar char="Ø"/>
              <a:defRPr/>
            </a:pPr>
            <a:r>
              <a:rPr lang="tr-TR" sz="2000" dirty="0"/>
              <a:t>Öğrenim Protokolünün ikinci sayfasında </a:t>
            </a:r>
            <a:r>
              <a:rPr lang="tr-TR" sz="2000" dirty="0" smtClean="0"/>
              <a:t>ekle-sil </a:t>
            </a:r>
            <a:r>
              <a:rPr lang="tr-TR" sz="2000" dirty="0"/>
              <a:t>tablosuna değişiklikleri yazmalısınız.</a:t>
            </a:r>
          </a:p>
          <a:p>
            <a:pPr lvl="1">
              <a:buFont typeface="Wingdings" pitchFamily="2" charset="2"/>
              <a:buChar char="Ø"/>
              <a:defRPr/>
            </a:pPr>
            <a:r>
              <a:rPr lang="tr-TR" sz="2000" dirty="0"/>
              <a:t>Karşı üniversiteye imzalattıktan sonra </a:t>
            </a:r>
            <a:r>
              <a:rPr lang="tr-TR" sz="2000" dirty="0" smtClean="0"/>
              <a:t>KLÜ </a:t>
            </a:r>
            <a:r>
              <a:rPr lang="tr-TR" sz="2000" dirty="0"/>
              <a:t>Mevlana Kurum Koordinatörlüğüne posta ve </a:t>
            </a:r>
            <a:r>
              <a:rPr lang="tr-TR" sz="2000" dirty="0" smtClean="0"/>
              <a:t>e-mail </a:t>
            </a:r>
            <a:r>
              <a:rPr lang="tr-TR" sz="2000" dirty="0"/>
              <a:t>ile göndermelisiniz.</a:t>
            </a:r>
          </a:p>
          <a:p>
            <a:pPr lvl="1">
              <a:buFont typeface="Wingdings" pitchFamily="2" charset="2"/>
              <a:buChar char="Ø"/>
              <a:defRPr/>
            </a:pPr>
            <a:r>
              <a:rPr lang="tr-TR" sz="2000" dirty="0"/>
              <a:t>Karşı üniversitede aldığınız derslerin kredi toplamının </a:t>
            </a:r>
            <a:r>
              <a:rPr lang="tr-TR" sz="2000" dirty="0" smtClean="0"/>
              <a:t>KLÜ’de </a:t>
            </a:r>
            <a:r>
              <a:rPr lang="tr-TR" sz="2000" dirty="0"/>
              <a:t>saydıracağınız derslerin kredi toplamından fazla olmasına dikkat etmelisiniz. </a:t>
            </a:r>
          </a:p>
          <a:p>
            <a:pPr lvl="1">
              <a:buFont typeface="Wingdings" pitchFamily="2" charset="2"/>
              <a:buChar char="Ø"/>
              <a:defRPr/>
            </a:pPr>
            <a:r>
              <a:rPr lang="tr-TR" sz="2000" dirty="0"/>
              <a:t>Karşı üniversitenin akademik takviminden itibaren 3 hafta içerisinde ders değişikliğinin yapılması ve Mevlana Kurum Koordinatörlüğüne bildirilmesi gerekmektedir. </a:t>
            </a:r>
          </a:p>
          <a:p>
            <a:pPr lvl="1">
              <a:buFont typeface="Wingdings" pitchFamily="2" charset="2"/>
              <a:buChar char="Ø"/>
              <a:defRPr/>
            </a:pPr>
            <a:endParaRPr lang="tr-TR" dirty="0"/>
          </a:p>
          <a:p>
            <a:endParaRPr lang="tr-TR" dirty="0"/>
          </a:p>
        </p:txBody>
      </p:sp>
    </p:spTree>
    <p:extLst>
      <p:ext uri="{BB962C8B-B14F-4D97-AF65-F5344CB8AC3E}">
        <p14:creationId xmlns:p14="http://schemas.microsoft.com/office/powerpoint/2010/main" val="116114595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US" dirty="0" err="1" smtClean="0"/>
              <a:t>Soru</a:t>
            </a:r>
            <a:r>
              <a:rPr lang="en-US" dirty="0" smtClean="0"/>
              <a:t> </a:t>
            </a:r>
            <a:r>
              <a:rPr lang="en-US" dirty="0" err="1" smtClean="0"/>
              <a:t>ve</a:t>
            </a:r>
            <a:r>
              <a:rPr lang="en-US" dirty="0" smtClean="0"/>
              <a:t> </a:t>
            </a:r>
            <a:r>
              <a:rPr lang="en-US" dirty="0" err="1" smtClean="0"/>
              <a:t>Önerileriniz</a:t>
            </a:r>
            <a:r>
              <a:rPr lang="en-US" dirty="0" smtClean="0"/>
              <a:t> </a:t>
            </a:r>
            <a:r>
              <a:rPr lang="en-US" dirty="0" err="1" smtClean="0"/>
              <a:t>için</a:t>
            </a:r>
            <a:r>
              <a:rPr lang="en-US" dirty="0" smtClean="0"/>
              <a:t>:</a:t>
            </a:r>
          </a:p>
          <a:p>
            <a:pPr marL="0" indent="0" algn="ctr">
              <a:buNone/>
            </a:pPr>
            <a:r>
              <a:rPr lang="en-US" dirty="0" err="1" smtClean="0"/>
              <a:t>Matematik</a:t>
            </a:r>
            <a:r>
              <a:rPr lang="en-US" dirty="0" smtClean="0"/>
              <a:t> </a:t>
            </a:r>
            <a:r>
              <a:rPr lang="en-US" dirty="0" err="1" smtClean="0"/>
              <a:t>Bölümü</a:t>
            </a:r>
            <a:r>
              <a:rPr lang="en-US" dirty="0" smtClean="0"/>
              <a:t> </a:t>
            </a:r>
            <a:r>
              <a:rPr lang="en-US" dirty="0" err="1" smtClean="0"/>
              <a:t>Mevlana</a:t>
            </a:r>
            <a:r>
              <a:rPr lang="en-US" dirty="0" smtClean="0"/>
              <a:t> </a:t>
            </a:r>
            <a:r>
              <a:rPr lang="en-US" dirty="0" err="1" smtClean="0"/>
              <a:t>Koordinatörlüğü</a:t>
            </a:r>
            <a:endParaRPr lang="en-US" dirty="0" smtClean="0"/>
          </a:p>
          <a:p>
            <a:pPr marL="0" indent="0" algn="ctr">
              <a:buNone/>
            </a:pPr>
            <a:r>
              <a:rPr lang="en-US" dirty="0" err="1" smtClean="0"/>
              <a:t>Araştırma</a:t>
            </a:r>
            <a:r>
              <a:rPr lang="en-US" dirty="0" smtClean="0"/>
              <a:t> </a:t>
            </a:r>
            <a:r>
              <a:rPr lang="en-US" dirty="0" err="1" smtClean="0"/>
              <a:t>Görevlisi</a:t>
            </a:r>
            <a:r>
              <a:rPr lang="en-US" dirty="0" smtClean="0"/>
              <a:t> </a:t>
            </a:r>
            <a:r>
              <a:rPr lang="en-US" dirty="0" err="1" smtClean="0"/>
              <a:t>Ümmü</a:t>
            </a:r>
            <a:r>
              <a:rPr lang="en-US" dirty="0" smtClean="0"/>
              <a:t> ŞAHİN ŞENER/ </a:t>
            </a:r>
            <a:r>
              <a:rPr lang="en-US" dirty="0" smtClean="0">
                <a:hlinkClick r:id="rId2"/>
              </a:rPr>
              <a:t>ummusahinsener@klu.edu.tr</a:t>
            </a:r>
            <a:endParaRPr lang="en-US" dirty="0" smtClean="0"/>
          </a:p>
          <a:p>
            <a:pPr marL="0" indent="0" algn="ctr">
              <a:buNone/>
            </a:pPr>
            <a:r>
              <a:rPr lang="en-US" dirty="0" err="1" smtClean="0"/>
              <a:t>Yrd</a:t>
            </a:r>
            <a:r>
              <a:rPr lang="en-US" dirty="0" smtClean="0"/>
              <a:t>. </a:t>
            </a:r>
            <a:r>
              <a:rPr lang="en-US" dirty="0" err="1" smtClean="0"/>
              <a:t>Doç</a:t>
            </a:r>
            <a:r>
              <a:rPr lang="en-US" dirty="0" smtClean="0"/>
              <a:t>. Dr. </a:t>
            </a:r>
            <a:r>
              <a:rPr lang="en-US" dirty="0" err="1" smtClean="0"/>
              <a:t>Yasin</a:t>
            </a:r>
            <a:r>
              <a:rPr lang="en-US" dirty="0" smtClean="0"/>
              <a:t> ÜNLÜTÜRK/ </a:t>
            </a:r>
            <a:r>
              <a:rPr lang="en-US" dirty="0" err="1" smtClean="0"/>
              <a:t>YASINUNLUTURK@klu.edu.tr</a:t>
            </a:r>
            <a:endParaRPr lang="en-US" dirty="0"/>
          </a:p>
        </p:txBody>
      </p:sp>
    </p:spTree>
    <p:extLst>
      <p:ext uri="{BB962C8B-B14F-4D97-AF65-F5344CB8AC3E}">
        <p14:creationId xmlns:p14="http://schemas.microsoft.com/office/powerpoint/2010/main" val="38548091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ctr">
              <a:buNone/>
            </a:pPr>
            <a:r>
              <a:rPr lang="tr-TR" sz="4800" dirty="0" smtClean="0"/>
              <a:t>TEŞEKKÜRLER</a:t>
            </a:r>
          </a:p>
          <a:p>
            <a:pPr marL="0" indent="0" algn="ctr">
              <a:buNone/>
            </a:pPr>
            <a:r>
              <a:rPr lang="tr-TR" dirty="0" smtClean="0"/>
              <a:t>MATEMATİK </a:t>
            </a:r>
            <a:r>
              <a:rPr lang="tr-TR" dirty="0"/>
              <a:t>BÖLÜMÜ MEVLANA </a:t>
            </a:r>
            <a:r>
              <a:rPr lang="tr-TR" dirty="0" smtClean="0"/>
              <a:t>KOORDİNATÖRLÜĞÜ</a:t>
            </a:r>
          </a:p>
          <a:p>
            <a:pPr marL="0" indent="0" algn="ctr">
              <a:buNone/>
            </a:pPr>
            <a:endParaRPr lang="tr-TR" dirty="0"/>
          </a:p>
          <a:p>
            <a:endParaRPr lang="tr-TR" dirty="0"/>
          </a:p>
        </p:txBody>
      </p:sp>
    </p:spTree>
    <p:extLst>
      <p:ext uri="{BB962C8B-B14F-4D97-AF65-F5344CB8AC3E}">
        <p14:creationId xmlns:p14="http://schemas.microsoft.com/office/powerpoint/2010/main" val="296844208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Kimler </a:t>
            </a:r>
            <a:r>
              <a:rPr lang="tr-TR" dirty="0" smtClean="0"/>
              <a:t>Başvurabilir?</a:t>
            </a:r>
            <a:endParaRPr lang="tr-TR" dirty="0"/>
          </a:p>
        </p:txBody>
      </p:sp>
      <p:sp>
        <p:nvSpPr>
          <p:cNvPr id="3" name="İçerik Yer Tutucusu 2"/>
          <p:cNvSpPr>
            <a:spLocks noGrp="1"/>
          </p:cNvSpPr>
          <p:nvPr>
            <p:ph idx="1"/>
          </p:nvPr>
        </p:nvSpPr>
        <p:spPr/>
        <p:txBody>
          <a:bodyPr>
            <a:normAutofit/>
          </a:bodyPr>
          <a:lstStyle/>
          <a:p>
            <a:pPr>
              <a:lnSpc>
                <a:spcPct val="150000"/>
              </a:lnSpc>
            </a:pPr>
            <a:r>
              <a:rPr lang="tr-TR" sz="2400" dirty="0"/>
              <a:t>Mevlana Değişim Programı kapsamında öğrenci değişimine, Türkiye’deki bütün yükseköğretim kurumlarında (Mevlana Değişim Programı Protokolü imzalamış olan yükseköğretim kurumlarında) örgün eğitim programlarına kayıtlı ön lisans, lisans, yüksek lisans ve doktora öğrencileri katılabilirler.</a:t>
            </a:r>
          </a:p>
        </p:txBody>
      </p:sp>
    </p:spTree>
    <p:extLst>
      <p:ext uri="{BB962C8B-B14F-4D97-AF65-F5344CB8AC3E}">
        <p14:creationId xmlns:p14="http://schemas.microsoft.com/office/powerpoint/2010/main" val="394221556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Kimler Başvurabilir?</a:t>
            </a:r>
          </a:p>
        </p:txBody>
      </p:sp>
      <p:sp>
        <p:nvSpPr>
          <p:cNvPr id="3" name="İçerik Yer Tutucusu 2"/>
          <p:cNvSpPr>
            <a:spLocks noGrp="1"/>
          </p:cNvSpPr>
          <p:nvPr>
            <p:ph idx="1"/>
          </p:nvPr>
        </p:nvSpPr>
        <p:spPr/>
        <p:txBody>
          <a:bodyPr/>
          <a:lstStyle/>
          <a:p>
            <a:r>
              <a:rPr lang="tr-TR" sz="2400" dirty="0"/>
              <a:t>Öğrenciler, Mevlana Programından </a:t>
            </a:r>
            <a:r>
              <a:rPr lang="tr-TR" sz="2400" u="sng" dirty="0"/>
              <a:t>sadece bir kez </a:t>
            </a:r>
            <a:r>
              <a:rPr lang="tr-TR" sz="2400" dirty="0"/>
              <a:t>faydalanabilirler. </a:t>
            </a:r>
          </a:p>
          <a:p>
            <a:r>
              <a:rPr lang="tr-TR" sz="2400" dirty="0"/>
              <a:t>Asil listesinde olmasına rağmen geçerli bir mazeret bildirmeksizin iptal eden öğrenci bir daha başvuramaz.</a:t>
            </a:r>
          </a:p>
          <a:p>
            <a:pPr marL="0" indent="0">
              <a:buNone/>
            </a:pPr>
            <a:endParaRPr lang="tr-TR" dirty="0"/>
          </a:p>
        </p:txBody>
      </p:sp>
    </p:spTree>
    <p:extLst>
      <p:ext uri="{BB962C8B-B14F-4D97-AF65-F5344CB8AC3E}">
        <p14:creationId xmlns:p14="http://schemas.microsoft.com/office/powerpoint/2010/main" val="7879810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Mevlana Değişim Programı öğrencisi olmak için temel </a:t>
            </a:r>
            <a:r>
              <a:rPr lang="tr-TR" dirty="0" smtClean="0"/>
              <a:t>koşullar:</a:t>
            </a:r>
            <a:endParaRPr lang="tr-TR" dirty="0"/>
          </a:p>
        </p:txBody>
      </p:sp>
      <p:sp>
        <p:nvSpPr>
          <p:cNvPr id="3" name="İçerik Yer Tutucusu 2"/>
          <p:cNvSpPr>
            <a:spLocks noGrp="1"/>
          </p:cNvSpPr>
          <p:nvPr>
            <p:ph idx="1"/>
          </p:nvPr>
        </p:nvSpPr>
        <p:spPr>
          <a:xfrm>
            <a:off x="677333" y="2160589"/>
            <a:ext cx="10487971" cy="4227332"/>
          </a:xfrm>
        </p:spPr>
        <p:txBody>
          <a:bodyPr/>
          <a:lstStyle/>
          <a:p>
            <a:r>
              <a:rPr lang="tr-TR" sz="2400" dirty="0" smtClean="0"/>
              <a:t>Örgün </a:t>
            </a:r>
            <a:r>
              <a:rPr lang="tr-TR" sz="2400" dirty="0"/>
              <a:t>eğitim verilen yükseköğretim programlarında kayıtlı ön lisans, lisans, yüksek lisans veya doktora öğrencisi </a:t>
            </a:r>
            <a:r>
              <a:rPr lang="tr-TR" sz="2400" dirty="0" smtClean="0"/>
              <a:t>olmak.</a:t>
            </a:r>
          </a:p>
          <a:p>
            <a:r>
              <a:rPr lang="tr-TR" sz="2400" dirty="0" smtClean="0"/>
              <a:t>Ön </a:t>
            </a:r>
            <a:r>
              <a:rPr lang="tr-TR" sz="2400" dirty="0"/>
              <a:t>lisans ve lisans </a:t>
            </a:r>
            <a:r>
              <a:rPr lang="tr-TR" sz="2400" dirty="0" smtClean="0"/>
              <a:t>öğrencisi iseniz 4 </a:t>
            </a:r>
            <a:r>
              <a:rPr lang="tr-TR" sz="2400" dirty="0"/>
              <a:t>(dört) üzerinden en az 2,5 (iki buçuk</a:t>
            </a:r>
            <a:r>
              <a:rPr lang="tr-TR" sz="2400" dirty="0" smtClean="0"/>
              <a:t>) </a:t>
            </a:r>
            <a:r>
              <a:rPr lang="tr-TR" sz="2400" dirty="0"/>
              <a:t>genel akademik not </a:t>
            </a:r>
            <a:r>
              <a:rPr lang="tr-TR" sz="2400" dirty="0" smtClean="0"/>
              <a:t>ortalamasına sahip olmak.</a:t>
            </a:r>
          </a:p>
          <a:p>
            <a:r>
              <a:rPr lang="tr-TR" sz="2400" dirty="0" smtClean="0"/>
              <a:t>Yüksek lisans ve doktora öğrencisi iseniz </a:t>
            </a:r>
            <a:r>
              <a:rPr lang="tr-TR" sz="2400" dirty="0"/>
              <a:t>4 (dört) üzerinden en az 3</a:t>
            </a:r>
            <a:r>
              <a:rPr lang="tr-TR" sz="2400" dirty="0" smtClean="0"/>
              <a:t> (üç) </a:t>
            </a:r>
            <a:r>
              <a:rPr lang="tr-TR" sz="2400" dirty="0"/>
              <a:t>genel akademik not ortalamasına sahip olmak</a:t>
            </a:r>
            <a:r>
              <a:rPr lang="tr-TR" sz="2400" dirty="0" smtClean="0"/>
              <a:t>.</a:t>
            </a:r>
          </a:p>
          <a:p>
            <a:pPr marL="0" indent="0">
              <a:buNone/>
            </a:pPr>
            <a:endParaRPr lang="tr-TR" dirty="0"/>
          </a:p>
          <a:p>
            <a:endParaRPr lang="tr-TR" dirty="0"/>
          </a:p>
        </p:txBody>
      </p:sp>
    </p:spTree>
    <p:extLst>
      <p:ext uri="{BB962C8B-B14F-4D97-AF65-F5344CB8AC3E}">
        <p14:creationId xmlns:p14="http://schemas.microsoft.com/office/powerpoint/2010/main" val="183893603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Mevlana Değişim Programı öğrencisi olmak için temel koşullar:</a:t>
            </a:r>
          </a:p>
        </p:txBody>
      </p:sp>
      <p:sp>
        <p:nvSpPr>
          <p:cNvPr id="3" name="İçerik Yer Tutucusu 2"/>
          <p:cNvSpPr>
            <a:spLocks noGrp="1"/>
          </p:cNvSpPr>
          <p:nvPr>
            <p:ph idx="1"/>
          </p:nvPr>
        </p:nvSpPr>
        <p:spPr>
          <a:xfrm>
            <a:off x="1620253" y="2133600"/>
            <a:ext cx="9884359" cy="3777622"/>
          </a:xfrm>
        </p:spPr>
        <p:txBody>
          <a:bodyPr>
            <a:normAutofit/>
          </a:bodyPr>
          <a:lstStyle/>
          <a:p>
            <a:r>
              <a:rPr lang="tr-TR" sz="2400" dirty="0"/>
              <a:t>4. Mevlana değişim programı için puan hesabı:</a:t>
            </a:r>
          </a:p>
          <a:p>
            <a:pPr marL="0" indent="0">
              <a:buNone/>
            </a:pPr>
            <a:r>
              <a:rPr lang="tr-TR" sz="2400" dirty="0"/>
              <a:t>      %50 dil puanı + %50 Not Ortalaması</a:t>
            </a:r>
          </a:p>
          <a:p>
            <a:r>
              <a:rPr lang="tr-TR" sz="2400" dirty="0"/>
              <a:t>Not: Ön lisans ve lisans programlarının hazırlık ve birinci sınıfında okuyan öğrenciler ile hazırlık ve bilimsel hazırlık dönemlerinde bulunan yüksek lisans ve doktora öğrencileri, esas eğitime başladıkları ilk yarıyıl için bu programdan faydalanamazlar.</a:t>
            </a:r>
          </a:p>
          <a:p>
            <a:r>
              <a:rPr lang="tr-TR" sz="2400" b="1" dirty="0"/>
              <a:t>Yurtdışındaki yükseköğretim kurumlarına gidecek öğrencilerin, kabul edildikleri ülkelerin vatandaşı olmamaları gerekmektedir. </a:t>
            </a:r>
          </a:p>
          <a:p>
            <a:pPr marL="0" indent="0">
              <a:buNone/>
            </a:pPr>
            <a:endParaRPr lang="tr-TR" dirty="0"/>
          </a:p>
        </p:txBody>
      </p:sp>
    </p:spTree>
    <p:extLst>
      <p:ext uri="{BB962C8B-B14F-4D97-AF65-F5344CB8AC3E}">
        <p14:creationId xmlns:p14="http://schemas.microsoft.com/office/powerpoint/2010/main" val="89098947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Nasıl Başvurulur?</a:t>
            </a:r>
            <a:endParaRPr lang="tr-TR" dirty="0"/>
          </a:p>
        </p:txBody>
      </p:sp>
      <p:sp>
        <p:nvSpPr>
          <p:cNvPr id="3" name="İçerik Yer Tutucusu 2"/>
          <p:cNvSpPr>
            <a:spLocks noGrp="1"/>
          </p:cNvSpPr>
          <p:nvPr>
            <p:ph idx="1"/>
          </p:nvPr>
        </p:nvSpPr>
        <p:spPr>
          <a:xfrm>
            <a:off x="2101517" y="2133600"/>
            <a:ext cx="9673388" cy="3777622"/>
          </a:xfrm>
        </p:spPr>
        <p:txBody>
          <a:bodyPr>
            <a:normAutofit/>
          </a:bodyPr>
          <a:lstStyle/>
          <a:p>
            <a:pPr>
              <a:lnSpc>
                <a:spcPct val="150000"/>
              </a:lnSpc>
            </a:pPr>
            <a:r>
              <a:rPr lang="tr-TR" sz="2400" dirty="0" smtClean="0"/>
              <a:t>Kırklareli </a:t>
            </a:r>
            <a:r>
              <a:rPr lang="tr-TR" sz="2400" dirty="0"/>
              <a:t>Üniversitesi Mevlana Değişim Programı Birim </a:t>
            </a:r>
            <a:r>
              <a:rPr lang="tr-TR" sz="2400" dirty="0" smtClean="0"/>
              <a:t>Koordinatörlerine </a:t>
            </a:r>
            <a:r>
              <a:rPr lang="tr-TR" sz="2400" dirty="0" smtClean="0">
                <a:solidFill>
                  <a:srgbClr val="0070C0"/>
                </a:solidFill>
              </a:rPr>
              <a:t>http</a:t>
            </a:r>
            <a:r>
              <a:rPr lang="tr-TR" sz="2400" dirty="0">
                <a:solidFill>
                  <a:srgbClr val="0070C0"/>
                </a:solidFill>
              </a:rPr>
              <a:t>://</a:t>
            </a:r>
            <a:r>
              <a:rPr lang="tr-TR" sz="2400" dirty="0" smtClean="0">
                <a:solidFill>
                  <a:srgbClr val="0070C0"/>
                </a:solidFill>
              </a:rPr>
              <a:t>mevlana.klu.edu.tr</a:t>
            </a:r>
            <a:r>
              <a:rPr lang="tr-TR" sz="2400" dirty="0"/>
              <a:t> internet </a:t>
            </a:r>
            <a:r>
              <a:rPr lang="tr-TR" sz="2400" dirty="0" smtClean="0"/>
              <a:t>adresinden  ulaşabileceği gerekli </a:t>
            </a:r>
            <a:r>
              <a:rPr lang="tr-TR" sz="2400" dirty="0"/>
              <a:t>formları eksiksiz bir şekilde doldurarak başvurusunu gerçekleştirebilir.</a:t>
            </a:r>
          </a:p>
        </p:txBody>
      </p:sp>
    </p:spTree>
    <p:extLst>
      <p:ext uri="{BB962C8B-B14F-4D97-AF65-F5344CB8AC3E}">
        <p14:creationId xmlns:p14="http://schemas.microsoft.com/office/powerpoint/2010/main" val="39435899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Değişim Süresi</a:t>
            </a:r>
            <a:endParaRPr lang="tr-TR" dirty="0"/>
          </a:p>
        </p:txBody>
      </p:sp>
      <p:sp>
        <p:nvSpPr>
          <p:cNvPr id="3" name="İçerik Yer Tutucusu 2"/>
          <p:cNvSpPr>
            <a:spLocks noGrp="1"/>
          </p:cNvSpPr>
          <p:nvPr>
            <p:ph idx="1"/>
          </p:nvPr>
        </p:nvSpPr>
        <p:spPr>
          <a:xfrm>
            <a:off x="1588168" y="2133600"/>
            <a:ext cx="9916444" cy="3777622"/>
          </a:xfrm>
        </p:spPr>
        <p:txBody>
          <a:bodyPr>
            <a:normAutofit/>
          </a:bodyPr>
          <a:lstStyle/>
          <a:p>
            <a:pPr>
              <a:lnSpc>
                <a:spcPct val="150000"/>
              </a:lnSpc>
            </a:pPr>
            <a:r>
              <a:rPr lang="tr-TR" sz="2400" dirty="0" smtClean="0"/>
              <a:t>Mevlana </a:t>
            </a:r>
            <a:r>
              <a:rPr lang="tr-TR" sz="2400" dirty="0"/>
              <a:t>Değişim Programından en az bir, en fazla iki yarıyıl faydalanabilirler. Yarıyıl hesabı, eğitim sistemi dikkate alınarak değişiklik gösterebilirse de toplam değişim süresi bir eğitim-öğretim yılını aşamaz.</a:t>
            </a:r>
          </a:p>
        </p:txBody>
      </p:sp>
    </p:spTree>
    <p:extLst>
      <p:ext uri="{BB962C8B-B14F-4D97-AF65-F5344CB8AC3E}">
        <p14:creationId xmlns:p14="http://schemas.microsoft.com/office/powerpoint/2010/main" val="346136987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uman">
  <a:themeElements>
    <a:clrScheme name="Duman">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Duman">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uma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4F34B87B-9C7A-41AE-A6CB-48536223DFFD}"/>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804</TotalTime>
  <Words>1708</Words>
  <Application>Microsoft Macintosh PowerPoint</Application>
  <PresentationFormat>Custom</PresentationFormat>
  <Paragraphs>202</Paragraphs>
  <Slides>37</Slides>
  <Notes>0</Notes>
  <HiddenSlides>0</HiddenSlides>
  <MMClips>1</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Duman</vt:lpstr>
      <vt:lpstr>MEVLANA DEĞİŞİM PROGRAMI          </vt:lpstr>
      <vt:lpstr>PowerPoint Presentation</vt:lpstr>
      <vt:lpstr>Mevlana Değişim Programı Nedir?</vt:lpstr>
      <vt:lpstr>Kimler Başvurabilir?</vt:lpstr>
      <vt:lpstr>Kimler Başvurabilir?</vt:lpstr>
      <vt:lpstr>Mevlana Değişim Programı öğrencisi olmak için temel koşullar:</vt:lpstr>
      <vt:lpstr>Mevlana Değişim Programı öğrencisi olmak için temel koşullar:</vt:lpstr>
      <vt:lpstr>Nasıl Başvurulur?</vt:lpstr>
      <vt:lpstr>Değişim Süresi</vt:lpstr>
      <vt:lpstr>Program Ücretli mi?</vt:lpstr>
      <vt:lpstr>Dönem Kaybı Olur mu?</vt:lpstr>
      <vt:lpstr>Üniversiteler ve Kontenjanlar</vt:lpstr>
      <vt:lpstr>Mevlana Değişim Programı Değişim Süreci 1</vt:lpstr>
      <vt:lpstr>Mevlana Değişim Programı Değişim Süreci 2</vt:lpstr>
      <vt:lpstr>Mevlana Değişim Programı Değişim Süreci 3</vt:lpstr>
      <vt:lpstr>Öğrenci Bursları</vt:lpstr>
      <vt:lpstr>Öğrenci Bursları</vt:lpstr>
      <vt:lpstr>Öğrenci Bursları</vt:lpstr>
      <vt:lpstr>Ülkelere göre ödenecek burs miktarları</vt:lpstr>
      <vt:lpstr>Öğrenci Bursları</vt:lpstr>
      <vt:lpstr>Öğrenci Bursları</vt:lpstr>
      <vt:lpstr>Mevlana Değişim Programından Faydalanacak Öğrenciler İçin Gerekli Belgeler</vt:lpstr>
      <vt:lpstr>Mevlana Değişim Programından Faydalanacak Öğrenciler İçin Gerekli Belgeler</vt:lpstr>
      <vt:lpstr>Mevlana Değişim Programından Faydalanacak Öğrenciler İçin Gerekli Belgeler</vt:lpstr>
      <vt:lpstr>Mevlana Değişim Programından Faydalanacak Öğrenciler İçin Gerekli Belgeler</vt:lpstr>
      <vt:lpstr>Mevlana Değişim Programından Faydalanacak Öğrenciler İçin Gerekli Belgeler</vt:lpstr>
      <vt:lpstr>Mevlana Değişim Programından Faydalanacak Öğrenciler İçin Gerekli Belgeler</vt:lpstr>
      <vt:lpstr>Mevlana Değişim Programından Faydalanacak Öğrenciler İçin Gerekli Belgeler</vt:lpstr>
      <vt:lpstr>Öğrenim Protokolü ile İlgili Esaslar</vt:lpstr>
      <vt:lpstr>Öğrenim Protokolü ile İlgili Esaslar</vt:lpstr>
      <vt:lpstr>Mevlana Değişim Programından Faydalanacak Öğrenciler İçin Gerekli Belgeler</vt:lpstr>
      <vt:lpstr>Öğrenci Kabul Belgesi(Acceptance Letter) </vt:lpstr>
      <vt:lpstr>Mevlana Değişim Programından Faydalanacak Öğrenciler İçin Gerekli Belgeler</vt:lpstr>
      <vt:lpstr>Mevlana Değişim Programından Faydalanacak Öğrenciler İçin Gerekli Evraklar</vt:lpstr>
      <vt:lpstr>Değişim Sürecinde:</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Değişim Programı</dc:title>
  <dc:creator>ÜMMÜ ŞAHİN ŞENER</dc:creator>
  <cp:lastModifiedBy>um ss</cp:lastModifiedBy>
  <cp:revision>75</cp:revision>
  <dcterms:created xsi:type="dcterms:W3CDTF">2016-11-28T10:10:56Z</dcterms:created>
  <dcterms:modified xsi:type="dcterms:W3CDTF">2016-12-13T13:45:35Z</dcterms:modified>
</cp:coreProperties>
</file>