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57" r:id="rId3"/>
    <p:sldId id="258" r:id="rId4"/>
    <p:sldId id="259" r:id="rId5"/>
    <p:sldId id="260" r:id="rId6"/>
    <p:sldId id="262" r:id="rId7"/>
    <p:sldId id="284" r:id="rId8"/>
    <p:sldId id="263" r:id="rId9"/>
    <p:sldId id="264" r:id="rId10"/>
    <p:sldId id="265" r:id="rId11"/>
    <p:sldId id="266" r:id="rId12"/>
    <p:sldId id="267" r:id="rId13"/>
    <p:sldId id="272" r:id="rId14"/>
    <p:sldId id="275" r:id="rId15"/>
    <p:sldId id="285" r:id="rId16"/>
    <p:sldId id="286" r:id="rId17"/>
    <p:sldId id="276" r:id="rId18"/>
    <p:sldId id="277" r:id="rId19"/>
    <p:sldId id="278" r:id="rId20"/>
    <p:sldId id="279" r:id="rId21"/>
    <p:sldId id="304" r:id="rId22"/>
    <p:sldId id="295" r:id="rId23"/>
    <p:sldId id="296" r:id="rId24"/>
    <p:sldId id="301" r:id="rId25"/>
    <p:sldId id="302" r:id="rId26"/>
    <p:sldId id="303" r:id="rId27"/>
    <p:sldId id="297" r:id="rId28"/>
    <p:sldId id="299" r:id="rId29"/>
    <p:sldId id="280" r:id="rId30"/>
    <p:sldId id="287" r:id="rId31"/>
    <p:sldId id="288" r:id="rId32"/>
    <p:sldId id="290" r:id="rId33"/>
    <p:sldId id="292" r:id="rId34"/>
    <p:sldId id="293" r:id="rId35"/>
    <p:sldId id="294" r:id="rId36"/>
    <p:sldId id="291" r:id="rId37"/>
    <p:sldId id="281" r:id="rId38"/>
    <p:sldId id="305"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9" autoAdjust="0"/>
    <p:restoredTop sz="86364" autoAdjust="0"/>
  </p:normalViewPr>
  <p:slideViewPr>
    <p:cSldViewPr>
      <p:cViewPr>
        <p:scale>
          <a:sx n="70" d="100"/>
          <a:sy n="70" d="100"/>
        </p:scale>
        <p:origin x="-1651" y="-202"/>
      </p:cViewPr>
      <p:guideLst>
        <p:guide orient="horz" pos="2160"/>
        <p:guide pos="2880"/>
      </p:guideLst>
    </p:cSldViewPr>
  </p:slideViewPr>
  <p:outlineViewPr>
    <p:cViewPr>
      <p:scale>
        <a:sx n="33" d="100"/>
        <a:sy n="33" d="100"/>
      </p:scale>
      <p:origin x="0" y="1984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EDC91-44B2-4203-8BCC-41389A5339D9}" type="datetimeFigureOut">
              <a:rPr lang="en-GB" smtClean="0"/>
              <a:t>12/12/2016</a:t>
            </a:fld>
            <a:endParaRPr lang="en-GB"/>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313D3C-3696-4A2B-8B8C-7848755D4D97}" type="slidenum">
              <a:rPr lang="en-GB" smtClean="0"/>
              <a:t>‹#›</a:t>
            </a:fld>
            <a:endParaRPr lang="en-GB"/>
          </a:p>
        </p:txBody>
      </p:sp>
    </p:spTree>
    <p:extLst>
      <p:ext uri="{BB962C8B-B14F-4D97-AF65-F5344CB8AC3E}">
        <p14:creationId xmlns:p14="http://schemas.microsoft.com/office/powerpoint/2010/main" val="909188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12.12.2016</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12.12.2016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12.12.2016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12.12.2016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12.12.2016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12.12.2016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12.12.2016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12.12.2016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12.12.2016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12.12.2016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12.12.2016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12.12.2016</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www.erasmus.sakarya.edu.t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osym.gov.tr/dosya/1-69730/h/yabanci-dil-esdegerlikleri-250713.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8" Type="http://schemas.openxmlformats.org/officeDocument/2006/relationships/hyperlink" Target="mailto:KG.Grosse-Erdmann@umons.ac.be" TargetMode="External"/><Relationship Id="rId3" Type="http://schemas.openxmlformats.org/officeDocument/2006/relationships/hyperlink" Target="mailto:Christophe.Troestler@umons.ac.be" TargetMode="External"/><Relationship Id="rId7" Type="http://schemas.openxmlformats.org/officeDocument/2006/relationships/hyperlink" Target="mailto:Thomas.Brihaye@umons.ac.be" TargetMode="External"/><Relationship Id="rId2" Type="http://schemas.openxmlformats.org/officeDocument/2006/relationships/hyperlink" Target="mailto:Catherine.Finet@umons.ac.be" TargetMode="External"/><Relationship Id="rId1" Type="http://schemas.openxmlformats.org/officeDocument/2006/relationships/slideLayout" Target="../slideLayouts/slideLayout7.xml"/><Relationship Id="rId6" Type="http://schemas.openxmlformats.org/officeDocument/2006/relationships/hyperlink" Target="mailto:Christian.Michaux@umons.ac.be" TargetMode="External"/><Relationship Id="rId5" Type="http://schemas.openxmlformats.org/officeDocument/2006/relationships/hyperlink" Target="mailto:Maja.Volkov@umons.ac.be" TargetMode="External"/><Relationship Id="rId4" Type="http://schemas.openxmlformats.org/officeDocument/2006/relationships/hyperlink" Target="mailto:Stephanie.Bridoux@umons.ac.be"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rasmus.sakarya.edu.t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588003" y="2145755"/>
            <a:ext cx="7675499" cy="1754326"/>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tr-TR" sz="3600" b="1" spc="150" dirty="0" smtClean="0">
                <a:ln w="11430"/>
                <a:solidFill>
                  <a:srgbClr val="F8F8F8"/>
                </a:solidFill>
                <a:effectLst>
                  <a:outerShdw blurRad="25400" algn="tl" rotWithShape="0">
                    <a:srgbClr val="000000">
                      <a:alpha val="43000"/>
                    </a:srgbClr>
                  </a:outerShdw>
                </a:effectLst>
                <a:latin typeface="Comic Sans MS" pitchFamily="66" charset="0"/>
                <a:cs typeface="Times New Roman" pitchFamily="18" charset="0"/>
              </a:rPr>
              <a:t>     </a:t>
            </a:r>
            <a:r>
              <a:rPr lang="tr-TR" sz="3600" i="1" spc="150" dirty="0" smtClean="0">
                <a:ln w="11430"/>
                <a:solidFill>
                  <a:srgbClr val="0070C0"/>
                </a:solidFill>
                <a:effectLst>
                  <a:outerShdw blurRad="25400" algn="tl" rotWithShape="0">
                    <a:srgbClr val="000000">
                      <a:alpha val="43000"/>
                    </a:srgbClr>
                  </a:outerShdw>
                </a:effectLst>
                <a:latin typeface="Comic Sans MS" pitchFamily="66" charset="0"/>
                <a:cs typeface="Times New Roman" pitchFamily="18" charset="0"/>
              </a:rPr>
              <a:t/>
            </a:r>
            <a:br>
              <a:rPr lang="tr-TR" sz="3600" i="1" spc="150" dirty="0" smtClean="0">
                <a:ln w="11430"/>
                <a:solidFill>
                  <a:srgbClr val="0070C0"/>
                </a:solidFill>
                <a:effectLst>
                  <a:outerShdw blurRad="25400" algn="tl" rotWithShape="0">
                    <a:srgbClr val="000000">
                      <a:alpha val="43000"/>
                    </a:srgbClr>
                  </a:outerShdw>
                </a:effectLst>
                <a:latin typeface="Comic Sans MS" pitchFamily="66" charset="0"/>
                <a:cs typeface="Times New Roman" pitchFamily="18" charset="0"/>
              </a:rPr>
            </a:br>
            <a:r>
              <a:rPr lang="tr-TR" sz="3600" b="1" i="1" spc="150" dirty="0" smtClean="0">
                <a:ln w="11430"/>
                <a:solidFill>
                  <a:srgbClr val="0070C0"/>
                </a:solidFill>
                <a:effectLst>
                  <a:outerShdw blurRad="25400" algn="tl" rotWithShape="0">
                    <a:srgbClr val="000000">
                      <a:alpha val="43000"/>
                    </a:srgbClr>
                  </a:outerShdw>
                </a:effectLst>
                <a:latin typeface="Comic Sans MS" pitchFamily="66" charset="0"/>
                <a:cs typeface="Times New Roman" pitchFamily="18" charset="0"/>
              </a:rPr>
              <a:t> KIRKLARELİ ÜNİVERSİTESİ </a:t>
            </a:r>
          </a:p>
          <a:p>
            <a:pPr algn="ctr"/>
            <a:r>
              <a:rPr lang="tr-TR" sz="3600" b="1" i="1" spc="150" dirty="0" smtClean="0">
                <a:ln w="11430"/>
                <a:solidFill>
                  <a:srgbClr val="0070C0"/>
                </a:solidFill>
                <a:effectLst>
                  <a:outerShdw blurRad="25400" algn="tl" rotWithShape="0">
                    <a:srgbClr val="000000">
                      <a:alpha val="43000"/>
                    </a:srgbClr>
                  </a:outerShdw>
                </a:effectLst>
                <a:latin typeface="Comic Sans MS" pitchFamily="66" charset="0"/>
                <a:cs typeface="Times New Roman" pitchFamily="18" charset="0"/>
              </a:rPr>
              <a:t>    ERASMUS+ PROGRAMI</a:t>
            </a:r>
            <a:endParaRPr lang="tr-TR" sz="3600" b="1" i="1" spc="150" dirty="0">
              <a:ln w="11430"/>
              <a:solidFill>
                <a:srgbClr val="0070C0"/>
              </a:solidFill>
              <a:effectLst>
                <a:outerShdw blurRad="25400" algn="tl" rotWithShape="0">
                  <a:srgbClr val="000000">
                    <a:alpha val="43000"/>
                  </a:srgbClr>
                </a:outerShdw>
              </a:effectLst>
              <a:latin typeface="Comic Sans MS" pitchFamily="66" charset="0"/>
              <a:cs typeface="Times New Roman" pitchFamily="18" charset="0"/>
            </a:endParaRPr>
          </a:p>
        </p:txBody>
      </p:sp>
    </p:spTree>
    <p:extLst>
      <p:ext uri="{BB962C8B-B14F-4D97-AF65-F5344CB8AC3E}">
        <p14:creationId xmlns:p14="http://schemas.microsoft.com/office/powerpoint/2010/main" val="344339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normAutofit/>
          </a:bodyPr>
          <a:lstStyle/>
          <a:p>
            <a:r>
              <a:rPr lang="tr-TR" sz="2400" b="1" dirty="0">
                <a:latin typeface="Times New Roman" pitchFamily="18" charset="0"/>
                <a:cs typeface="Times New Roman" pitchFamily="18" charset="0"/>
              </a:rPr>
              <a:t>Süre hesaplamaları</a:t>
            </a:r>
            <a:br>
              <a:rPr lang="tr-TR" sz="2400" b="1" dirty="0">
                <a:latin typeface="Times New Roman" pitchFamily="18" charset="0"/>
                <a:cs typeface="Times New Roman" pitchFamily="18" charset="0"/>
              </a:rPr>
            </a:br>
            <a:endParaRPr lang="tr-TR" sz="2400" dirty="0"/>
          </a:p>
        </p:txBody>
      </p:sp>
      <p:sp>
        <p:nvSpPr>
          <p:cNvPr id="3" name="İçerik Yer Tutucusu 2"/>
          <p:cNvSpPr>
            <a:spLocks noGrp="1"/>
          </p:cNvSpPr>
          <p:nvPr>
            <p:ph idx="1"/>
          </p:nvPr>
        </p:nvSpPr>
        <p:spPr>
          <a:xfrm>
            <a:off x="457200" y="1340768"/>
            <a:ext cx="8229600" cy="4785395"/>
          </a:xfrm>
        </p:spPr>
        <p:txBody>
          <a:bodyPr>
            <a:normAutofit/>
          </a:bodyPr>
          <a:lstStyle/>
          <a:p>
            <a:pPr marL="0" indent="0">
              <a:buNone/>
            </a:pPr>
            <a:r>
              <a:rPr lang="tr-TR" sz="1400" dirty="0" smtClean="0">
                <a:latin typeface="Times New Roman" pitchFamily="18" charset="0"/>
                <a:cs typeface="Times New Roman" pitchFamily="18" charset="0"/>
              </a:rPr>
              <a:t>2 </a:t>
            </a:r>
            <a:r>
              <a:rPr lang="tr-TR" sz="1400" dirty="0">
                <a:latin typeface="Times New Roman" pitchFamily="18" charset="0"/>
                <a:cs typeface="Times New Roman" pitchFamily="18" charset="0"/>
              </a:rPr>
              <a:t>ve 3 tam aylık asgari süresinin hesaplanmasında aşağıdaki tam ay hesaplama yöntemi kullanılır.</a:t>
            </a:r>
          </a:p>
          <a:p>
            <a:pPr marL="0" indent="0">
              <a:buNone/>
            </a:pPr>
            <a:r>
              <a:rPr lang="tr-TR" sz="1400" dirty="0">
                <a:latin typeface="Times New Roman" pitchFamily="18" charset="0"/>
                <a:cs typeface="Times New Roman" pitchFamily="18" charset="0"/>
              </a:rPr>
              <a:t>   örnek: </a:t>
            </a:r>
            <a:r>
              <a:rPr lang="tr-TR" sz="1400" dirty="0" smtClean="0">
                <a:latin typeface="Times New Roman" pitchFamily="18" charset="0"/>
                <a:cs typeface="Times New Roman" pitchFamily="18" charset="0"/>
              </a:rPr>
              <a:t>26 </a:t>
            </a:r>
            <a:r>
              <a:rPr lang="tr-TR" sz="1400" dirty="0">
                <a:latin typeface="Times New Roman" pitchFamily="18" charset="0"/>
                <a:cs typeface="Times New Roman" pitchFamily="18" charset="0"/>
              </a:rPr>
              <a:t>Eylül </a:t>
            </a:r>
            <a:r>
              <a:rPr lang="tr-TR" sz="1400" dirty="0" smtClean="0">
                <a:latin typeface="Times New Roman" pitchFamily="18" charset="0"/>
                <a:cs typeface="Times New Roman" pitchFamily="18" charset="0"/>
              </a:rPr>
              <a:t>2016 </a:t>
            </a:r>
            <a:r>
              <a:rPr lang="tr-TR" sz="1400" dirty="0">
                <a:latin typeface="Times New Roman" pitchFamily="18" charset="0"/>
                <a:cs typeface="Times New Roman" pitchFamily="18" charset="0"/>
              </a:rPr>
              <a:t>- </a:t>
            </a:r>
            <a:r>
              <a:rPr lang="tr-TR" sz="1400" dirty="0" smtClean="0">
                <a:latin typeface="Times New Roman" pitchFamily="18" charset="0"/>
                <a:cs typeface="Times New Roman" pitchFamily="18" charset="0"/>
              </a:rPr>
              <a:t>25 </a:t>
            </a:r>
            <a:r>
              <a:rPr lang="tr-TR" sz="1400" dirty="0">
                <a:latin typeface="Times New Roman" pitchFamily="18" charset="0"/>
                <a:cs typeface="Times New Roman" pitchFamily="18" charset="0"/>
              </a:rPr>
              <a:t>Ekim </a:t>
            </a:r>
            <a:r>
              <a:rPr lang="tr-TR" sz="1400" dirty="0" smtClean="0">
                <a:latin typeface="Times New Roman" pitchFamily="18" charset="0"/>
                <a:cs typeface="Times New Roman" pitchFamily="18" charset="0"/>
              </a:rPr>
              <a:t>2016  </a:t>
            </a:r>
            <a:r>
              <a:rPr lang="tr-TR" sz="1400" dirty="0">
                <a:latin typeface="Times New Roman" pitchFamily="18" charset="0"/>
                <a:cs typeface="Times New Roman" pitchFamily="18" charset="0"/>
              </a:rPr>
              <a:t>arası  1 tam aydır.</a:t>
            </a:r>
          </a:p>
          <a:p>
            <a:pPr marL="0" indent="0">
              <a:buNone/>
            </a:pPr>
            <a:r>
              <a:rPr lang="tr-TR" sz="1400" b="1" dirty="0">
                <a:latin typeface="Times New Roman" pitchFamily="18" charset="0"/>
                <a:cs typeface="Times New Roman" pitchFamily="18" charset="0"/>
              </a:rPr>
              <a:t>3 tam ay için örnekler : </a:t>
            </a:r>
          </a:p>
          <a:p>
            <a:pPr marL="0" indent="0">
              <a:buNone/>
            </a:pPr>
            <a:endParaRPr lang="tr-TR" sz="1400" b="1" dirty="0">
              <a:latin typeface="Times New Roman" pitchFamily="18" charset="0"/>
              <a:cs typeface="Times New Roman" pitchFamily="18" charset="0"/>
            </a:endParaRPr>
          </a:p>
          <a:p>
            <a:r>
              <a:rPr lang="tr-TR" sz="1400" dirty="0">
                <a:latin typeface="Times New Roman" pitchFamily="18" charset="0"/>
                <a:cs typeface="Times New Roman" pitchFamily="18" charset="0"/>
              </a:rPr>
              <a:t>24 Aralık </a:t>
            </a:r>
            <a:r>
              <a:rPr lang="tr-TR" sz="1400" dirty="0" smtClean="0">
                <a:latin typeface="Times New Roman" pitchFamily="18" charset="0"/>
                <a:cs typeface="Times New Roman" pitchFamily="18" charset="0"/>
              </a:rPr>
              <a:t>2016 </a:t>
            </a:r>
            <a:r>
              <a:rPr lang="tr-TR" sz="1400" dirty="0">
                <a:latin typeface="Times New Roman" pitchFamily="18" charset="0"/>
                <a:cs typeface="Times New Roman" pitchFamily="18" charset="0"/>
              </a:rPr>
              <a:t>- 23 Mart </a:t>
            </a:r>
            <a:r>
              <a:rPr lang="tr-TR" sz="1400" dirty="0" smtClean="0">
                <a:latin typeface="Times New Roman" pitchFamily="18" charset="0"/>
                <a:cs typeface="Times New Roman" pitchFamily="18" charset="0"/>
              </a:rPr>
              <a:t>2017 </a:t>
            </a:r>
            <a:r>
              <a:rPr lang="tr-TR" sz="1400" dirty="0">
                <a:latin typeface="Times New Roman" pitchFamily="18" charset="0"/>
                <a:cs typeface="Times New Roman" pitchFamily="18" charset="0"/>
              </a:rPr>
              <a:t>arası </a:t>
            </a:r>
          </a:p>
          <a:p>
            <a:r>
              <a:rPr lang="tr-TR" sz="1400" dirty="0">
                <a:latin typeface="Times New Roman" pitchFamily="18" charset="0"/>
                <a:cs typeface="Times New Roman" pitchFamily="18" charset="0"/>
              </a:rPr>
              <a:t>14 Ocak </a:t>
            </a:r>
            <a:r>
              <a:rPr lang="tr-TR" sz="1400" dirty="0" smtClean="0">
                <a:latin typeface="Times New Roman" pitchFamily="18" charset="0"/>
                <a:cs typeface="Times New Roman" pitchFamily="18" charset="0"/>
              </a:rPr>
              <a:t>2017 - 13 </a:t>
            </a:r>
            <a:r>
              <a:rPr lang="tr-TR" sz="1400" dirty="0">
                <a:latin typeface="Times New Roman" pitchFamily="18" charset="0"/>
                <a:cs typeface="Times New Roman" pitchFamily="18" charset="0"/>
              </a:rPr>
              <a:t>Nisan </a:t>
            </a:r>
            <a:r>
              <a:rPr lang="tr-TR" sz="1400" dirty="0" smtClean="0">
                <a:latin typeface="Times New Roman" pitchFamily="18" charset="0"/>
                <a:cs typeface="Times New Roman" pitchFamily="18" charset="0"/>
              </a:rPr>
              <a:t>2017 </a:t>
            </a:r>
            <a:r>
              <a:rPr lang="tr-TR" sz="1400" dirty="0">
                <a:latin typeface="Times New Roman" pitchFamily="18" charset="0"/>
                <a:cs typeface="Times New Roman" pitchFamily="18" charset="0"/>
              </a:rPr>
              <a:t>arası </a:t>
            </a:r>
          </a:p>
          <a:p>
            <a:pPr marL="0" indent="0">
              <a:buNone/>
            </a:pPr>
            <a:endParaRPr lang="tr-TR" sz="1400" dirty="0" smtClean="0">
              <a:latin typeface="Times New Roman" pitchFamily="18" charset="0"/>
              <a:cs typeface="Times New Roman" pitchFamily="18" charset="0"/>
            </a:endParaRPr>
          </a:p>
          <a:p>
            <a:pPr marL="0" indent="0">
              <a:buNone/>
            </a:pPr>
            <a:r>
              <a:rPr lang="tr-TR" sz="1400" dirty="0" smtClean="0">
                <a:latin typeface="Times New Roman" pitchFamily="18" charset="0"/>
                <a:cs typeface="Times New Roman" pitchFamily="18" charset="0"/>
              </a:rPr>
              <a:t>3aylık </a:t>
            </a:r>
            <a:r>
              <a:rPr lang="tr-TR" sz="1400" dirty="0">
                <a:latin typeface="Times New Roman" pitchFamily="18" charset="0"/>
                <a:cs typeface="Times New Roman" pitchFamily="18" charset="0"/>
              </a:rPr>
              <a:t>asgari süre sağlandıktan sonra ve azami süre geçilmeyecek şekilde tam ayı doldurmayan  süreler,  aşağı veya yukarı doğru yuvarlanabilir</a:t>
            </a:r>
            <a:r>
              <a:rPr lang="tr-TR" sz="1400" dirty="0" smtClean="0">
                <a:latin typeface="Times New Roman" pitchFamily="18" charset="0"/>
                <a:cs typeface="Times New Roman" pitchFamily="18" charset="0"/>
              </a:rPr>
              <a:t>. </a:t>
            </a:r>
          </a:p>
          <a:p>
            <a:pPr marL="0" indent="0">
              <a:buNone/>
            </a:pPr>
            <a:endParaRPr lang="tr-TR" sz="3600" dirty="0">
              <a:latin typeface="Times New Roman" pitchFamily="18" charset="0"/>
              <a:cs typeface="Times New Roman" pitchFamily="18" charset="0"/>
            </a:endParaRPr>
          </a:p>
        </p:txBody>
      </p:sp>
      <p:graphicFrame>
        <p:nvGraphicFramePr>
          <p:cNvPr id="4" name="Tablo 3"/>
          <p:cNvGraphicFramePr>
            <a:graphicFrameLocks noGrp="1"/>
          </p:cNvGraphicFramePr>
          <p:nvPr>
            <p:extLst>
              <p:ext uri="{D42A27DB-BD31-4B8C-83A1-F6EECF244321}">
                <p14:modId xmlns:p14="http://schemas.microsoft.com/office/powerpoint/2010/main" val="3861874734"/>
              </p:ext>
            </p:extLst>
          </p:nvPr>
        </p:nvGraphicFramePr>
        <p:xfrm>
          <a:off x="539554" y="4546204"/>
          <a:ext cx="7920880" cy="1112148"/>
        </p:xfrm>
        <a:graphic>
          <a:graphicData uri="http://schemas.openxmlformats.org/drawingml/2006/table">
            <a:tbl>
              <a:tblPr firstRow="1" bandRow="1">
                <a:tableStyleId>{5C22544A-7EE6-4342-B048-85BDC9FD1C3A}</a:tableStyleId>
              </a:tblPr>
              <a:tblGrid>
                <a:gridCol w="1584176"/>
                <a:gridCol w="1584176"/>
                <a:gridCol w="1584176"/>
                <a:gridCol w="1584176"/>
                <a:gridCol w="1584176"/>
              </a:tblGrid>
              <a:tr h="454269">
                <a:tc>
                  <a:txBody>
                    <a:bodyPr/>
                    <a:lstStyle/>
                    <a:p>
                      <a:pPr>
                        <a:lnSpc>
                          <a:spcPct val="115000"/>
                        </a:lnSpc>
                        <a:spcAft>
                          <a:spcPts val="0"/>
                        </a:spcAft>
                      </a:pPr>
                      <a:r>
                        <a:rPr lang="tr-TR" sz="1400" kern="1200" dirty="0">
                          <a:effectLst/>
                        </a:rPr>
                        <a:t>1-3 gün</a:t>
                      </a:r>
                      <a:endParaRPr lang="tr-TR" sz="1400" dirty="0">
                        <a:effectLst/>
                        <a:latin typeface="Calibri"/>
                        <a:ea typeface="Calibri"/>
                        <a:cs typeface="Times New Roman"/>
                      </a:endParaRPr>
                    </a:p>
                  </a:txBody>
                  <a:tcPr/>
                </a:tc>
                <a:tc>
                  <a:txBody>
                    <a:bodyPr/>
                    <a:lstStyle/>
                    <a:p>
                      <a:pPr>
                        <a:lnSpc>
                          <a:spcPct val="115000"/>
                        </a:lnSpc>
                        <a:spcAft>
                          <a:spcPts val="0"/>
                        </a:spcAft>
                      </a:pPr>
                      <a:r>
                        <a:rPr lang="tr-TR" sz="1400" kern="1200" dirty="0">
                          <a:effectLst/>
                        </a:rPr>
                        <a:t>4-10 gün arası </a:t>
                      </a:r>
                      <a:endParaRPr lang="tr-TR" sz="1400" dirty="0">
                        <a:effectLst/>
                        <a:latin typeface="Calibri"/>
                        <a:ea typeface="Calibri"/>
                        <a:cs typeface="Times New Roman"/>
                      </a:endParaRPr>
                    </a:p>
                  </a:txBody>
                  <a:tcPr/>
                </a:tc>
                <a:tc>
                  <a:txBody>
                    <a:bodyPr/>
                    <a:lstStyle/>
                    <a:p>
                      <a:pPr>
                        <a:lnSpc>
                          <a:spcPct val="115000"/>
                        </a:lnSpc>
                        <a:spcAft>
                          <a:spcPts val="0"/>
                        </a:spcAft>
                      </a:pPr>
                      <a:r>
                        <a:rPr lang="tr-TR" sz="1400" kern="1200" dirty="0">
                          <a:effectLst/>
                        </a:rPr>
                        <a:t>11-17 gün arası </a:t>
                      </a:r>
                      <a:endParaRPr lang="tr-TR" sz="1400" dirty="0">
                        <a:effectLst/>
                        <a:latin typeface="Calibri"/>
                        <a:ea typeface="Calibri"/>
                        <a:cs typeface="Times New Roman"/>
                      </a:endParaRPr>
                    </a:p>
                  </a:txBody>
                  <a:tcPr/>
                </a:tc>
                <a:tc>
                  <a:txBody>
                    <a:bodyPr/>
                    <a:lstStyle/>
                    <a:p>
                      <a:pPr>
                        <a:lnSpc>
                          <a:spcPct val="115000"/>
                        </a:lnSpc>
                        <a:spcAft>
                          <a:spcPts val="0"/>
                        </a:spcAft>
                      </a:pPr>
                      <a:r>
                        <a:rPr lang="tr-TR" sz="1400" kern="1200" dirty="0">
                          <a:effectLst/>
                        </a:rPr>
                        <a:t>18-24 gün arası </a:t>
                      </a:r>
                      <a:endParaRPr lang="tr-TR" sz="1400" dirty="0">
                        <a:effectLst/>
                        <a:latin typeface="Calibri"/>
                        <a:ea typeface="Calibri"/>
                        <a:cs typeface="Times New Roman"/>
                      </a:endParaRPr>
                    </a:p>
                  </a:txBody>
                  <a:tcPr/>
                </a:tc>
                <a:tc>
                  <a:txBody>
                    <a:bodyPr/>
                    <a:lstStyle/>
                    <a:p>
                      <a:pPr>
                        <a:lnSpc>
                          <a:spcPct val="115000"/>
                        </a:lnSpc>
                        <a:spcAft>
                          <a:spcPts val="0"/>
                        </a:spcAft>
                      </a:pPr>
                      <a:r>
                        <a:rPr lang="tr-TR" sz="1400" kern="1200">
                          <a:effectLst/>
                        </a:rPr>
                        <a:t>25 gün ve fazlası</a:t>
                      </a:r>
                      <a:endParaRPr lang="tr-TR" sz="1400">
                        <a:effectLst/>
                        <a:latin typeface="Calibri"/>
                        <a:ea typeface="Calibri"/>
                        <a:cs typeface="Times New Roman"/>
                      </a:endParaRPr>
                    </a:p>
                  </a:txBody>
                  <a:tcPr/>
                </a:tc>
              </a:tr>
              <a:tr h="657879">
                <a:tc>
                  <a:txBody>
                    <a:bodyPr/>
                    <a:lstStyle/>
                    <a:p>
                      <a:pPr>
                        <a:lnSpc>
                          <a:spcPct val="115000"/>
                        </a:lnSpc>
                        <a:spcAft>
                          <a:spcPts val="0"/>
                        </a:spcAft>
                      </a:pPr>
                      <a:r>
                        <a:rPr lang="tr-TR" sz="1400" kern="1200">
                          <a:effectLst/>
                        </a:rPr>
                        <a:t>0 AVRO</a:t>
                      </a:r>
                      <a:endParaRPr lang="tr-TR" sz="1400">
                        <a:effectLst/>
                      </a:endParaRPr>
                    </a:p>
                    <a:p>
                      <a:pPr>
                        <a:lnSpc>
                          <a:spcPct val="115000"/>
                        </a:lnSpc>
                        <a:spcAft>
                          <a:spcPts val="0"/>
                        </a:spcAft>
                      </a:pPr>
                      <a:r>
                        <a:rPr lang="tr-TR" sz="1400" kern="1200">
                          <a:effectLst/>
                        </a:rPr>
                        <a:t>(O ay)</a:t>
                      </a:r>
                      <a:endParaRPr lang="tr-TR" sz="1400">
                        <a:effectLst/>
                        <a:latin typeface="Calibri"/>
                        <a:ea typeface="Calibri"/>
                        <a:cs typeface="Times New Roman"/>
                      </a:endParaRPr>
                    </a:p>
                  </a:txBody>
                  <a:tcPr/>
                </a:tc>
                <a:tc>
                  <a:txBody>
                    <a:bodyPr/>
                    <a:lstStyle/>
                    <a:p>
                      <a:pPr>
                        <a:lnSpc>
                          <a:spcPct val="115000"/>
                        </a:lnSpc>
                        <a:spcAft>
                          <a:spcPts val="0"/>
                        </a:spcAft>
                      </a:pPr>
                      <a:r>
                        <a:rPr lang="tr-TR" sz="1400" kern="1200" dirty="0">
                          <a:effectLst/>
                        </a:rPr>
                        <a:t>¼ aylık hibe</a:t>
                      </a:r>
                      <a:endParaRPr lang="tr-TR" sz="1400" dirty="0">
                        <a:effectLst/>
                      </a:endParaRPr>
                    </a:p>
                    <a:p>
                      <a:pPr>
                        <a:lnSpc>
                          <a:spcPct val="115000"/>
                        </a:lnSpc>
                        <a:spcAft>
                          <a:spcPts val="0"/>
                        </a:spcAft>
                      </a:pPr>
                      <a:r>
                        <a:rPr lang="tr-TR" sz="1400" kern="1200" dirty="0">
                          <a:effectLst/>
                        </a:rPr>
                        <a:t>(0-25 ay)</a:t>
                      </a:r>
                      <a:endParaRPr lang="tr-TR" sz="1400" dirty="0">
                        <a:effectLst/>
                        <a:latin typeface="Calibri"/>
                        <a:ea typeface="Calibri"/>
                        <a:cs typeface="Times New Roman"/>
                      </a:endParaRPr>
                    </a:p>
                  </a:txBody>
                  <a:tcPr/>
                </a:tc>
                <a:tc>
                  <a:txBody>
                    <a:bodyPr/>
                    <a:lstStyle/>
                    <a:p>
                      <a:pPr>
                        <a:lnSpc>
                          <a:spcPct val="115000"/>
                        </a:lnSpc>
                        <a:spcAft>
                          <a:spcPts val="0"/>
                        </a:spcAft>
                      </a:pPr>
                      <a:r>
                        <a:rPr lang="tr-TR" sz="1400" kern="1200">
                          <a:effectLst/>
                        </a:rPr>
                        <a:t>½ aylık hibe </a:t>
                      </a:r>
                      <a:endParaRPr lang="tr-TR" sz="1400">
                        <a:effectLst/>
                      </a:endParaRPr>
                    </a:p>
                    <a:p>
                      <a:pPr>
                        <a:lnSpc>
                          <a:spcPct val="115000"/>
                        </a:lnSpc>
                        <a:spcAft>
                          <a:spcPts val="0"/>
                        </a:spcAft>
                      </a:pPr>
                      <a:r>
                        <a:rPr lang="tr-TR" sz="1400" kern="1200">
                          <a:effectLst/>
                        </a:rPr>
                        <a:t>   (0,50)</a:t>
                      </a:r>
                      <a:endParaRPr lang="tr-TR" sz="1400">
                        <a:effectLst/>
                        <a:latin typeface="Calibri"/>
                        <a:ea typeface="Calibri"/>
                        <a:cs typeface="Times New Roman"/>
                      </a:endParaRPr>
                    </a:p>
                  </a:txBody>
                  <a:tcPr/>
                </a:tc>
                <a:tc>
                  <a:txBody>
                    <a:bodyPr/>
                    <a:lstStyle/>
                    <a:p>
                      <a:pPr>
                        <a:lnSpc>
                          <a:spcPct val="115000"/>
                        </a:lnSpc>
                        <a:spcAft>
                          <a:spcPts val="0"/>
                        </a:spcAft>
                      </a:pPr>
                      <a:r>
                        <a:rPr lang="tr-TR" sz="1400" kern="1200" dirty="0">
                          <a:effectLst/>
                        </a:rPr>
                        <a:t>¾ aylık hibe</a:t>
                      </a:r>
                      <a:endParaRPr lang="tr-TR" sz="1400" dirty="0">
                        <a:effectLst/>
                      </a:endParaRPr>
                    </a:p>
                    <a:p>
                      <a:pPr>
                        <a:lnSpc>
                          <a:spcPct val="115000"/>
                        </a:lnSpc>
                        <a:spcAft>
                          <a:spcPts val="0"/>
                        </a:spcAft>
                      </a:pPr>
                      <a:r>
                        <a:rPr lang="tr-TR" sz="1400" kern="1200" dirty="0">
                          <a:effectLst/>
                        </a:rPr>
                        <a:t>     (0,75)</a:t>
                      </a:r>
                      <a:endParaRPr lang="tr-TR" sz="1400" dirty="0">
                        <a:effectLst/>
                        <a:latin typeface="Calibri"/>
                        <a:ea typeface="Calibri"/>
                        <a:cs typeface="Times New Roman"/>
                      </a:endParaRPr>
                    </a:p>
                  </a:txBody>
                  <a:tcPr/>
                </a:tc>
                <a:tc>
                  <a:txBody>
                    <a:bodyPr/>
                    <a:lstStyle/>
                    <a:p>
                      <a:pPr>
                        <a:lnSpc>
                          <a:spcPct val="115000"/>
                        </a:lnSpc>
                        <a:spcAft>
                          <a:spcPts val="0"/>
                        </a:spcAft>
                      </a:pPr>
                      <a:r>
                        <a:rPr lang="tr-TR" sz="1400" kern="1200" dirty="0">
                          <a:effectLst/>
                        </a:rPr>
                        <a:t>Tam   aylık </a:t>
                      </a:r>
                      <a:endParaRPr lang="tr-TR" sz="1400" dirty="0">
                        <a:effectLst/>
                      </a:endParaRPr>
                    </a:p>
                    <a:p>
                      <a:pPr>
                        <a:lnSpc>
                          <a:spcPct val="115000"/>
                        </a:lnSpc>
                        <a:spcAft>
                          <a:spcPts val="0"/>
                        </a:spcAft>
                      </a:pPr>
                      <a:r>
                        <a:rPr lang="tr-TR" sz="1400" kern="1200" dirty="0">
                          <a:effectLst/>
                        </a:rPr>
                        <a:t>   ( 1 ay)</a:t>
                      </a:r>
                      <a:endParaRPr lang="tr-TR" sz="1400" dirty="0">
                        <a:effectLst/>
                        <a:latin typeface="Calibri"/>
                        <a:ea typeface="Calibri"/>
                        <a:cs typeface="Times New Roman"/>
                      </a:endParaRPr>
                    </a:p>
                  </a:txBody>
                  <a:tcPr/>
                </a:tc>
              </a:tr>
            </a:tbl>
          </a:graphicData>
        </a:graphic>
      </p:graphicFrame>
    </p:spTree>
    <p:extLst>
      <p:ext uri="{BB962C8B-B14F-4D97-AF65-F5344CB8AC3E}">
        <p14:creationId xmlns:p14="http://schemas.microsoft.com/office/powerpoint/2010/main" val="3552960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836712"/>
            <a:ext cx="8229600" cy="1143000"/>
          </a:xfrm>
        </p:spPr>
        <p:txBody>
          <a:bodyPr>
            <a:normAutofit/>
          </a:bodyPr>
          <a:lstStyle/>
          <a:p>
            <a:pPr lvl="0"/>
            <a:r>
              <a:rPr lang="en-US" sz="2000" dirty="0">
                <a:latin typeface="Times New Roman" pitchFamily="18" charset="0"/>
                <a:ea typeface="Calibri" pitchFamily="34" charset="0"/>
                <a:cs typeface="Times New Roman" pitchFamily="18" charset="0"/>
              </a:rPr>
              <a:t>Erasmus+ </a:t>
            </a:r>
            <a:r>
              <a:rPr lang="en-US" sz="2000" dirty="0" err="1">
                <a:latin typeface="Times New Roman" pitchFamily="18" charset="0"/>
                <a:ea typeface="Calibri" pitchFamily="34" charset="0"/>
                <a:cs typeface="Times New Roman" pitchFamily="18" charset="0"/>
              </a:rPr>
              <a:t>döneminde</a:t>
            </a:r>
            <a:r>
              <a:rPr lang="en-US" sz="2000" dirty="0">
                <a:latin typeface="Times New Roman" pitchFamily="18" charset="0"/>
                <a:ea typeface="Calibri" pitchFamily="34" charset="0"/>
                <a:cs typeface="Times New Roman" pitchFamily="18" charset="0"/>
              </a:rPr>
              <a:t> </a:t>
            </a:r>
            <a:r>
              <a:rPr lang="en-US" sz="2000" dirty="0" smtClean="0">
                <a:latin typeface="Times New Roman" pitchFamily="18" charset="0"/>
                <a:ea typeface="Calibri" pitchFamily="34" charset="0"/>
                <a:cs typeface="Times New Roman" pitchFamily="18" charset="0"/>
              </a:rPr>
              <a:t>201</a:t>
            </a:r>
            <a:r>
              <a:rPr lang="tr-TR" sz="2000" dirty="0">
                <a:latin typeface="Times New Roman" pitchFamily="18" charset="0"/>
                <a:ea typeface="Calibri" pitchFamily="34" charset="0"/>
                <a:cs typeface="Times New Roman" pitchFamily="18" charset="0"/>
              </a:rPr>
              <a:t>6</a:t>
            </a:r>
            <a:r>
              <a:rPr lang="en-US" sz="2000" dirty="0" smtClean="0">
                <a:latin typeface="Times New Roman" pitchFamily="18" charset="0"/>
                <a:ea typeface="Calibri" pitchFamily="34" charset="0"/>
                <a:cs typeface="Times New Roman" pitchFamily="18" charset="0"/>
              </a:rPr>
              <a:t>/</a:t>
            </a:r>
            <a:r>
              <a:rPr lang="tr-TR" sz="2000" dirty="0" smtClean="0">
                <a:latin typeface="Times New Roman" pitchFamily="18" charset="0"/>
                <a:ea typeface="Calibri" pitchFamily="34" charset="0"/>
                <a:cs typeface="Times New Roman" pitchFamily="18" charset="0"/>
              </a:rPr>
              <a:t>2017</a:t>
            </a:r>
            <a:r>
              <a:rPr lang="en-US" sz="2000" dirty="0" smtClean="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akademik</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yılı</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için</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öğrenci</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hareketliliğine</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ilişkin</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hibe</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rakamları</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aşağıdaki</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gibidir</a:t>
            </a:r>
            <a:r>
              <a:rPr lang="en-US" sz="2000" dirty="0">
                <a:latin typeface="Times New Roman" pitchFamily="18" charset="0"/>
                <a:ea typeface="Calibri" pitchFamily="34" charset="0"/>
                <a:cs typeface="Times New Roman" pitchFamily="18" charset="0"/>
              </a:rPr>
              <a:t>:</a:t>
            </a:r>
            <a:r>
              <a:rPr lang="tr-TR" sz="2000" dirty="0">
                <a:latin typeface="Times New Roman" pitchFamily="18" charset="0"/>
                <a:cs typeface="Times New Roman" pitchFamily="18" charset="0"/>
              </a:rPr>
              <a:t/>
            </a:r>
            <a:br>
              <a:rPr lang="tr-TR" sz="2000" dirty="0">
                <a:latin typeface="Times New Roman" pitchFamily="18" charset="0"/>
                <a:cs typeface="Times New Roman" pitchFamily="18" charset="0"/>
              </a:rPr>
            </a:br>
            <a:endParaRPr lang="tr-TR" sz="20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05867079"/>
              </p:ext>
            </p:extLst>
          </p:nvPr>
        </p:nvGraphicFramePr>
        <p:xfrm>
          <a:off x="755577" y="1772815"/>
          <a:ext cx="7776864" cy="4392488"/>
        </p:xfrm>
        <a:graphic>
          <a:graphicData uri="http://schemas.openxmlformats.org/drawingml/2006/table">
            <a:tbl>
              <a:tblPr firstRow="1" firstCol="1" bandRow="1">
                <a:tableStyleId>{5C22544A-7EE6-4342-B048-85BDC9FD1C3A}</a:tableStyleId>
              </a:tblPr>
              <a:tblGrid>
                <a:gridCol w="1826682"/>
                <a:gridCol w="3431354"/>
                <a:gridCol w="1394905"/>
                <a:gridCol w="1123923"/>
              </a:tblGrid>
              <a:tr h="1091432">
                <a:tc>
                  <a:txBody>
                    <a:bodyPr/>
                    <a:lstStyle/>
                    <a:p>
                      <a:pPr algn="ctr">
                        <a:lnSpc>
                          <a:spcPct val="115000"/>
                        </a:lnSpc>
                        <a:spcAft>
                          <a:spcPts val="0"/>
                        </a:spcAft>
                      </a:pPr>
                      <a:r>
                        <a:rPr lang="tr-TR" sz="1400" kern="1200" dirty="0">
                          <a:effectLst/>
                        </a:rPr>
                        <a:t>Hayat pahalılığına göre ülke türleri</a:t>
                      </a:r>
                      <a:endParaRPr lang="tr-TR" sz="1400" dirty="0">
                        <a:effectLst/>
                        <a:latin typeface="Calibri"/>
                        <a:ea typeface="Calibri"/>
                        <a:cs typeface="Times New Roman"/>
                      </a:endParaRPr>
                    </a:p>
                  </a:txBody>
                  <a:tcPr marL="68580" marR="68580" marT="9525" marB="0" anchor="ctr"/>
                </a:tc>
                <a:tc>
                  <a:txBody>
                    <a:bodyPr/>
                    <a:lstStyle/>
                    <a:p>
                      <a:pPr algn="ctr">
                        <a:lnSpc>
                          <a:spcPct val="115000"/>
                        </a:lnSpc>
                        <a:spcAft>
                          <a:spcPts val="0"/>
                        </a:spcAft>
                      </a:pPr>
                      <a:r>
                        <a:rPr lang="tr-TR" sz="1400" kern="1200" dirty="0">
                          <a:effectLst/>
                        </a:rPr>
                        <a:t>Hareketlilikte Misafir Olunan Ülkeler</a:t>
                      </a:r>
                      <a:endParaRPr lang="tr-TR" sz="1400" dirty="0">
                        <a:effectLst/>
                        <a:latin typeface="Calibri"/>
                        <a:ea typeface="Calibri"/>
                        <a:cs typeface="Times New Roman"/>
                      </a:endParaRPr>
                    </a:p>
                  </a:txBody>
                  <a:tcPr marL="68580" marR="68580" marT="9525" marB="0" anchor="ctr"/>
                </a:tc>
                <a:tc>
                  <a:txBody>
                    <a:bodyPr/>
                    <a:lstStyle/>
                    <a:p>
                      <a:pPr algn="ctr">
                        <a:lnSpc>
                          <a:spcPct val="115000"/>
                        </a:lnSpc>
                        <a:spcAft>
                          <a:spcPts val="0"/>
                        </a:spcAft>
                      </a:pPr>
                      <a:r>
                        <a:rPr lang="tr-TR" sz="1400" kern="1200" dirty="0">
                          <a:effectLst/>
                        </a:rPr>
                        <a:t>Aylık Öğrenci Öğrenim Hibesi (€)</a:t>
                      </a:r>
                      <a:endParaRPr lang="tr-TR" sz="1400" dirty="0">
                        <a:effectLst/>
                        <a:latin typeface="Calibri"/>
                        <a:ea typeface="Calibri"/>
                        <a:cs typeface="Times New Roman"/>
                      </a:endParaRPr>
                    </a:p>
                  </a:txBody>
                  <a:tcPr marL="68580" marR="68580" marT="9525" marB="0" anchor="ctr"/>
                </a:tc>
                <a:tc>
                  <a:txBody>
                    <a:bodyPr/>
                    <a:lstStyle/>
                    <a:p>
                      <a:pPr algn="ctr">
                        <a:lnSpc>
                          <a:spcPct val="115000"/>
                        </a:lnSpc>
                        <a:spcAft>
                          <a:spcPts val="0"/>
                        </a:spcAft>
                      </a:pPr>
                      <a:r>
                        <a:rPr lang="tr-TR" sz="1400" kern="1200">
                          <a:effectLst/>
                        </a:rPr>
                        <a:t>Aylık Öğrenci Staj Hibesi (€)</a:t>
                      </a:r>
                      <a:endParaRPr lang="tr-TR" sz="1400">
                        <a:effectLst/>
                        <a:latin typeface="Calibri"/>
                        <a:ea typeface="Calibri"/>
                        <a:cs typeface="Times New Roman"/>
                      </a:endParaRPr>
                    </a:p>
                  </a:txBody>
                  <a:tcPr marL="68580" marR="68580" marT="9525" marB="0" anchor="ctr"/>
                </a:tc>
              </a:tr>
              <a:tr h="1100352">
                <a:tc>
                  <a:txBody>
                    <a:bodyPr/>
                    <a:lstStyle/>
                    <a:p>
                      <a:pPr>
                        <a:lnSpc>
                          <a:spcPct val="115000"/>
                        </a:lnSpc>
                        <a:spcAft>
                          <a:spcPts val="0"/>
                        </a:spcAft>
                      </a:pPr>
                      <a:r>
                        <a:rPr lang="tr-TR" sz="1400" kern="1200">
                          <a:effectLst/>
                        </a:rPr>
                        <a:t>1. Grup Program Ülkeleri</a:t>
                      </a:r>
                      <a:endParaRPr lang="tr-TR" sz="1400">
                        <a:effectLst/>
                        <a:latin typeface="Calibri"/>
                        <a:ea typeface="Calibri"/>
                        <a:cs typeface="Times New Roman"/>
                      </a:endParaRPr>
                    </a:p>
                  </a:txBody>
                  <a:tcPr marL="68580" marR="68580" marT="9525" marB="0" anchor="ctr"/>
                </a:tc>
                <a:tc>
                  <a:txBody>
                    <a:bodyPr/>
                    <a:lstStyle/>
                    <a:p>
                      <a:pPr>
                        <a:lnSpc>
                          <a:spcPct val="115000"/>
                        </a:lnSpc>
                        <a:spcAft>
                          <a:spcPts val="0"/>
                        </a:spcAft>
                      </a:pPr>
                      <a:r>
                        <a:rPr lang="tr-TR" sz="1400" kern="1200">
                          <a:effectLst/>
                        </a:rPr>
                        <a:t>Avusturya, Danimarka, Finlandiya, Fransa, İrlanda, İtalya, Lihtenştayn, Norveç, İsveç, İsviçre, Birleşik Krallık</a:t>
                      </a:r>
                      <a:endParaRPr lang="tr-TR" sz="1400">
                        <a:effectLst/>
                        <a:latin typeface="Calibri"/>
                        <a:ea typeface="Calibri"/>
                        <a:cs typeface="Times New Roman"/>
                      </a:endParaRPr>
                    </a:p>
                  </a:txBody>
                  <a:tcPr marL="68580" marR="68580" marT="9525" marB="0" anchor="ctr"/>
                </a:tc>
                <a:tc>
                  <a:txBody>
                    <a:bodyPr/>
                    <a:lstStyle/>
                    <a:p>
                      <a:pPr algn="ctr">
                        <a:lnSpc>
                          <a:spcPct val="115000"/>
                        </a:lnSpc>
                        <a:spcAft>
                          <a:spcPts val="0"/>
                        </a:spcAft>
                      </a:pPr>
                      <a:r>
                        <a:rPr lang="tr-TR" sz="1400" kern="1200" dirty="0">
                          <a:effectLst/>
                        </a:rPr>
                        <a:t>500</a:t>
                      </a:r>
                      <a:endParaRPr lang="tr-TR" sz="1400" dirty="0">
                        <a:effectLst/>
                        <a:latin typeface="Calibri"/>
                        <a:ea typeface="Calibri"/>
                        <a:cs typeface="Times New Roman"/>
                      </a:endParaRPr>
                    </a:p>
                  </a:txBody>
                  <a:tcPr marL="68580" marR="68580" marT="9525" marB="0" anchor="ctr"/>
                </a:tc>
                <a:tc>
                  <a:txBody>
                    <a:bodyPr/>
                    <a:lstStyle/>
                    <a:p>
                      <a:pPr algn="ctr">
                        <a:lnSpc>
                          <a:spcPct val="115000"/>
                        </a:lnSpc>
                        <a:spcAft>
                          <a:spcPts val="0"/>
                        </a:spcAft>
                      </a:pPr>
                      <a:r>
                        <a:rPr lang="tr-TR" sz="1400" kern="1200" dirty="0">
                          <a:effectLst/>
                        </a:rPr>
                        <a:t>600</a:t>
                      </a:r>
                      <a:endParaRPr lang="tr-TR" sz="1400" dirty="0">
                        <a:effectLst/>
                        <a:latin typeface="Calibri"/>
                        <a:ea typeface="Calibri"/>
                        <a:cs typeface="Times New Roman"/>
                      </a:endParaRPr>
                    </a:p>
                  </a:txBody>
                  <a:tcPr marL="68580" marR="68580" marT="9525" marB="0" anchor="ctr"/>
                </a:tc>
              </a:tr>
              <a:tr h="1100352">
                <a:tc>
                  <a:txBody>
                    <a:bodyPr/>
                    <a:lstStyle/>
                    <a:p>
                      <a:pPr>
                        <a:lnSpc>
                          <a:spcPct val="115000"/>
                        </a:lnSpc>
                        <a:spcAft>
                          <a:spcPts val="0"/>
                        </a:spcAft>
                      </a:pPr>
                      <a:r>
                        <a:rPr lang="tr-TR" sz="1400" kern="1200">
                          <a:effectLst/>
                        </a:rPr>
                        <a:t>2. Grup Program Ülkeleri</a:t>
                      </a:r>
                      <a:endParaRPr lang="tr-TR" sz="1400">
                        <a:effectLst/>
                        <a:latin typeface="Calibri"/>
                        <a:ea typeface="Calibri"/>
                        <a:cs typeface="Times New Roman"/>
                      </a:endParaRPr>
                    </a:p>
                  </a:txBody>
                  <a:tcPr marL="68580" marR="68580" marT="9525" marB="0" anchor="ctr"/>
                </a:tc>
                <a:tc>
                  <a:txBody>
                    <a:bodyPr/>
                    <a:lstStyle/>
                    <a:p>
                      <a:pPr>
                        <a:lnSpc>
                          <a:spcPct val="115000"/>
                        </a:lnSpc>
                        <a:spcAft>
                          <a:spcPts val="0"/>
                        </a:spcAft>
                      </a:pPr>
                      <a:r>
                        <a:rPr lang="tr-TR" sz="1400" kern="1200" dirty="0">
                          <a:effectLst/>
                        </a:rPr>
                        <a:t>Belçika, Hırvatistan, Çek Cumhuriyeti, Kıbrıs Rum Kesimi, Almanya, Yunanistan, İzlanda, Lüksemburg, Hollanda, Portekiz, Slovenya, İspanya, Türkiye</a:t>
                      </a:r>
                      <a:endParaRPr lang="tr-TR" sz="1400" dirty="0">
                        <a:effectLst/>
                        <a:latin typeface="Calibri"/>
                        <a:ea typeface="Calibri"/>
                        <a:cs typeface="Times New Roman"/>
                      </a:endParaRPr>
                    </a:p>
                  </a:txBody>
                  <a:tcPr marL="68580" marR="68580" marT="9525" marB="0" anchor="ctr"/>
                </a:tc>
                <a:tc>
                  <a:txBody>
                    <a:bodyPr/>
                    <a:lstStyle/>
                    <a:p>
                      <a:pPr algn="ctr">
                        <a:lnSpc>
                          <a:spcPct val="115000"/>
                        </a:lnSpc>
                        <a:spcAft>
                          <a:spcPts val="0"/>
                        </a:spcAft>
                      </a:pPr>
                      <a:r>
                        <a:rPr lang="tr-TR" sz="1400" kern="1200">
                          <a:effectLst/>
                        </a:rPr>
                        <a:t>400</a:t>
                      </a:r>
                      <a:endParaRPr lang="tr-TR" sz="1400">
                        <a:effectLst/>
                        <a:latin typeface="Calibri"/>
                        <a:ea typeface="Calibri"/>
                        <a:cs typeface="Times New Roman"/>
                      </a:endParaRPr>
                    </a:p>
                  </a:txBody>
                  <a:tcPr marL="68580" marR="68580" marT="9525" marB="0" anchor="ctr"/>
                </a:tc>
                <a:tc>
                  <a:txBody>
                    <a:bodyPr/>
                    <a:lstStyle/>
                    <a:p>
                      <a:pPr algn="ctr">
                        <a:lnSpc>
                          <a:spcPct val="115000"/>
                        </a:lnSpc>
                        <a:spcAft>
                          <a:spcPts val="0"/>
                        </a:spcAft>
                      </a:pPr>
                      <a:r>
                        <a:rPr lang="tr-TR" sz="1400" kern="1200" dirty="0">
                          <a:effectLst/>
                        </a:rPr>
                        <a:t>500</a:t>
                      </a:r>
                      <a:endParaRPr lang="tr-TR" sz="1400" dirty="0">
                        <a:effectLst/>
                        <a:latin typeface="Calibri"/>
                        <a:ea typeface="Calibri"/>
                        <a:cs typeface="Times New Roman"/>
                      </a:endParaRPr>
                    </a:p>
                  </a:txBody>
                  <a:tcPr marL="68580" marR="68580" marT="9525" marB="0" anchor="ctr"/>
                </a:tc>
              </a:tr>
              <a:tr h="1100352">
                <a:tc>
                  <a:txBody>
                    <a:bodyPr/>
                    <a:lstStyle/>
                    <a:p>
                      <a:pPr>
                        <a:lnSpc>
                          <a:spcPct val="115000"/>
                        </a:lnSpc>
                        <a:spcAft>
                          <a:spcPts val="0"/>
                        </a:spcAft>
                      </a:pPr>
                      <a:r>
                        <a:rPr lang="tr-TR" sz="1400" kern="1200">
                          <a:effectLst/>
                        </a:rPr>
                        <a:t>3. Grup Program Ülkeleri</a:t>
                      </a:r>
                      <a:endParaRPr lang="tr-TR" sz="1400">
                        <a:effectLst/>
                        <a:latin typeface="Calibri"/>
                        <a:ea typeface="Calibri"/>
                        <a:cs typeface="Times New Roman"/>
                      </a:endParaRPr>
                    </a:p>
                  </a:txBody>
                  <a:tcPr marL="68580" marR="68580" marT="9525" marB="0" anchor="ctr"/>
                </a:tc>
                <a:tc>
                  <a:txBody>
                    <a:bodyPr/>
                    <a:lstStyle/>
                    <a:p>
                      <a:pPr>
                        <a:lnSpc>
                          <a:spcPct val="115000"/>
                        </a:lnSpc>
                        <a:spcAft>
                          <a:spcPts val="0"/>
                        </a:spcAft>
                      </a:pPr>
                      <a:r>
                        <a:rPr lang="tr-TR" sz="1400" kern="1200">
                          <a:effectLst/>
                        </a:rPr>
                        <a:t>Bulgaristan, Estonya, Macaristan, Letonya, Litvanya, Malta, Polonya, Romanya, Slovakya, Makedonya</a:t>
                      </a:r>
                      <a:endParaRPr lang="tr-TR" sz="1400">
                        <a:effectLst/>
                        <a:latin typeface="Calibri"/>
                        <a:ea typeface="Calibri"/>
                        <a:cs typeface="Times New Roman"/>
                      </a:endParaRPr>
                    </a:p>
                  </a:txBody>
                  <a:tcPr marL="68580" marR="68580" marT="9525" marB="0" anchor="ctr"/>
                </a:tc>
                <a:tc>
                  <a:txBody>
                    <a:bodyPr/>
                    <a:lstStyle/>
                    <a:p>
                      <a:pPr algn="ctr">
                        <a:lnSpc>
                          <a:spcPct val="115000"/>
                        </a:lnSpc>
                        <a:spcAft>
                          <a:spcPts val="0"/>
                        </a:spcAft>
                      </a:pPr>
                      <a:r>
                        <a:rPr lang="tr-TR" sz="1400" kern="1200">
                          <a:effectLst/>
                        </a:rPr>
                        <a:t>300</a:t>
                      </a:r>
                      <a:endParaRPr lang="tr-TR" sz="1400">
                        <a:effectLst/>
                        <a:latin typeface="Calibri"/>
                        <a:ea typeface="Calibri"/>
                        <a:cs typeface="Times New Roman"/>
                      </a:endParaRPr>
                    </a:p>
                  </a:txBody>
                  <a:tcPr marL="68580" marR="68580" marT="9525" marB="0" anchor="ctr"/>
                </a:tc>
                <a:tc>
                  <a:txBody>
                    <a:bodyPr/>
                    <a:lstStyle/>
                    <a:p>
                      <a:pPr algn="ctr">
                        <a:lnSpc>
                          <a:spcPct val="115000"/>
                        </a:lnSpc>
                        <a:spcAft>
                          <a:spcPts val="0"/>
                        </a:spcAft>
                      </a:pPr>
                      <a:r>
                        <a:rPr lang="tr-TR" sz="1400" kern="1200" dirty="0">
                          <a:effectLst/>
                        </a:rPr>
                        <a:t>400</a:t>
                      </a:r>
                      <a:endParaRPr lang="tr-TR" sz="1400" dirty="0">
                        <a:effectLst/>
                        <a:latin typeface="Calibri"/>
                        <a:ea typeface="Calibri"/>
                        <a:cs typeface="Times New Roman"/>
                      </a:endParaRPr>
                    </a:p>
                  </a:txBody>
                  <a:tcPr marL="68580" marR="68580" marT="9525" marB="0" anchor="ctr"/>
                </a:tc>
              </a:tr>
            </a:tbl>
          </a:graphicData>
        </a:graphic>
      </p:graphicFrame>
    </p:spTree>
    <p:extLst>
      <p:ext uri="{BB962C8B-B14F-4D97-AF65-F5344CB8AC3E}">
        <p14:creationId xmlns:p14="http://schemas.microsoft.com/office/powerpoint/2010/main" val="439641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rmAutofit/>
          </a:bodyPr>
          <a:lstStyle/>
          <a:p>
            <a:r>
              <a:rPr lang="tr-TR" sz="2400" b="1" dirty="0" smtClean="0">
                <a:latin typeface="Times New Roman" pitchFamily="18" charset="0"/>
                <a:cs typeface="Times New Roman" pitchFamily="18" charset="0"/>
              </a:rPr>
              <a:t>                             </a:t>
            </a:r>
            <a:r>
              <a:rPr lang="tr-TR" sz="2400" b="1" dirty="0" smtClean="0">
                <a:solidFill>
                  <a:schemeClr val="tx1"/>
                </a:solidFill>
                <a:latin typeface="Times New Roman" pitchFamily="18" charset="0"/>
                <a:cs typeface="Times New Roman" pitchFamily="18" charset="0"/>
              </a:rPr>
              <a:t>Öğrenciye </a:t>
            </a:r>
            <a:r>
              <a:rPr lang="tr-TR" sz="2400" b="1" dirty="0">
                <a:solidFill>
                  <a:schemeClr val="tx1"/>
                </a:solidFill>
                <a:latin typeface="Times New Roman" pitchFamily="18" charset="0"/>
                <a:cs typeface="Times New Roman" pitchFamily="18" charset="0"/>
              </a:rPr>
              <a:t>yapılacak  ödeme:</a:t>
            </a:r>
            <a:br>
              <a:rPr lang="tr-TR" sz="2400" b="1" dirty="0">
                <a:solidFill>
                  <a:schemeClr val="tx1"/>
                </a:solidFill>
                <a:latin typeface="Times New Roman" pitchFamily="18" charset="0"/>
                <a:cs typeface="Times New Roman" pitchFamily="18" charset="0"/>
              </a:rPr>
            </a:br>
            <a:endParaRPr lang="tr-TR" sz="2400" b="1" dirty="0">
              <a:solidFill>
                <a:schemeClr val="tx1"/>
              </a:solidFill>
            </a:endParaRPr>
          </a:p>
        </p:txBody>
      </p:sp>
      <p:sp>
        <p:nvSpPr>
          <p:cNvPr id="3" name="İçerik Yer Tutucusu 2"/>
          <p:cNvSpPr>
            <a:spLocks noGrp="1"/>
          </p:cNvSpPr>
          <p:nvPr>
            <p:ph idx="1"/>
          </p:nvPr>
        </p:nvSpPr>
        <p:spPr>
          <a:xfrm>
            <a:off x="457200" y="836712"/>
            <a:ext cx="8229600" cy="5544616"/>
          </a:xfrm>
        </p:spPr>
        <p:txBody>
          <a:bodyPr>
            <a:normAutofit fontScale="47500" lnSpcReduction="20000"/>
          </a:bodyPr>
          <a:lstStyle/>
          <a:p>
            <a:pPr marL="0" indent="0" algn="just">
              <a:buNone/>
            </a:pPr>
            <a:r>
              <a:rPr lang="tr-TR" sz="4200" dirty="0">
                <a:latin typeface="Times New Roman" pitchFamily="18" charset="0"/>
                <a:cs typeface="Times New Roman" pitchFamily="18" charset="0"/>
              </a:rPr>
              <a:t>Öğrenim hareketliliğinden faydalanan öğrencilere ödemeleri iki taksitte yapılır. Öğrenci karşı kuruma gitmeden önce ilk ödeme olarak gitmesi öngörülen süreye göre hesap edilen toplam hibesinin ilk ödemesi (planlanan faaliyet döneminin tamamı için hesap edilen hibenin en çok </a:t>
            </a:r>
            <a:r>
              <a:rPr lang="tr-TR" sz="4200" b="1" dirty="0">
                <a:latin typeface="Times New Roman" pitchFamily="18" charset="0"/>
                <a:cs typeface="Times New Roman" pitchFamily="18" charset="0"/>
              </a:rPr>
              <a:t>%80</a:t>
            </a:r>
            <a:r>
              <a:rPr lang="tr-TR" sz="4200" dirty="0">
                <a:latin typeface="Times New Roman" pitchFamily="18" charset="0"/>
                <a:cs typeface="Times New Roman" pitchFamily="18" charset="0"/>
              </a:rPr>
              <a:t>’ine kadar olan  miktar) verilir. İkinci taksit dönüş belgelerini tesliminden sonra gerçekleşir.</a:t>
            </a:r>
          </a:p>
          <a:p>
            <a:pPr marL="0" indent="0" algn="just">
              <a:buNone/>
            </a:pPr>
            <a:r>
              <a:rPr lang="tr-TR" sz="4200" dirty="0">
                <a:latin typeface="Times New Roman" pitchFamily="18" charset="0"/>
                <a:cs typeface="Times New Roman" pitchFamily="18" charset="0"/>
              </a:rPr>
              <a:t>       </a:t>
            </a:r>
            <a:r>
              <a:rPr lang="tr-TR" sz="4200" dirty="0" smtClean="0">
                <a:latin typeface="Times New Roman" pitchFamily="18" charset="0"/>
                <a:cs typeface="Times New Roman" pitchFamily="18" charset="0"/>
              </a:rPr>
              <a:t>Hibe </a:t>
            </a:r>
            <a:r>
              <a:rPr lang="tr-TR" sz="4200" dirty="0">
                <a:latin typeface="Times New Roman" pitchFamily="18" charset="0"/>
                <a:cs typeface="Times New Roman" pitchFamily="18" charset="0"/>
              </a:rPr>
              <a:t>hesaplamalarında katılım sertifikasındaki /pasaport giriş-çıkış tarihlerindeki kalınan süre hesaplanırken bu iki belgedeki en kısa tarih aralıkları dikkate alınır.</a:t>
            </a:r>
          </a:p>
          <a:p>
            <a:pPr marL="0" indent="0" algn="just">
              <a:buNone/>
            </a:pPr>
            <a:r>
              <a:rPr lang="tr-TR" b="1" dirty="0" smtClean="0">
                <a:latin typeface="Times New Roman" pitchFamily="18" charset="0"/>
                <a:cs typeface="Times New Roman" pitchFamily="18" charset="0"/>
              </a:rPr>
              <a:t>                                         </a:t>
            </a:r>
          </a:p>
          <a:p>
            <a:pPr marL="0" indent="0" algn="just">
              <a:buNone/>
            </a:pPr>
            <a:r>
              <a:rPr lang="tr-TR" sz="3100" b="1" dirty="0">
                <a:latin typeface="Times New Roman" pitchFamily="18" charset="0"/>
                <a:cs typeface="Times New Roman" pitchFamily="18" charset="0"/>
              </a:rPr>
              <a:t>	</a:t>
            </a:r>
            <a:r>
              <a:rPr lang="tr-TR" sz="3100" b="1" dirty="0" smtClean="0">
                <a:latin typeface="Times New Roman" pitchFamily="18" charset="0"/>
                <a:cs typeface="Times New Roman" pitchFamily="18" charset="0"/>
              </a:rPr>
              <a:t>	</a:t>
            </a:r>
            <a:r>
              <a:rPr lang="tr-TR" sz="4600" b="1" dirty="0" smtClean="0">
                <a:latin typeface="Times New Roman" pitchFamily="18" charset="0"/>
                <a:cs typeface="Times New Roman" pitchFamily="18" charset="0"/>
              </a:rPr>
              <a:t>        Ödemede </a:t>
            </a:r>
            <a:r>
              <a:rPr lang="tr-TR" sz="4600" b="1" dirty="0">
                <a:latin typeface="Times New Roman" pitchFamily="18" charset="0"/>
                <a:cs typeface="Times New Roman" pitchFamily="18" charset="0"/>
              </a:rPr>
              <a:t>kesinti yapılması:</a:t>
            </a:r>
          </a:p>
          <a:p>
            <a:pPr marL="0" indent="0" algn="just">
              <a:buNone/>
            </a:pPr>
            <a:r>
              <a:rPr lang="tr-TR" sz="4200" dirty="0">
                <a:latin typeface="Times New Roman" pitchFamily="18" charset="0"/>
                <a:cs typeface="Times New Roman" pitchFamily="18" charset="0"/>
              </a:rPr>
              <a:t>      Yurtdışında bulundukları süre içinde derslerine devam etmedikleri, sınavlarına girmedikleri ve/veya öğrenci olarak yapmakla yükümlü oldukları sorumluluklarını yerine getirmedikleri tespit edilen ve bu durumu belgelendirilen öğrencilerin faaliyet süreleri için hesaplanan toplam hibelerinin % 20 si kesinlikle </a:t>
            </a:r>
            <a:r>
              <a:rPr lang="tr-TR" sz="4200" b="1" u="sng" dirty="0">
                <a:latin typeface="Times New Roman" pitchFamily="18" charset="0"/>
                <a:cs typeface="Times New Roman" pitchFamily="18" charset="0"/>
              </a:rPr>
              <a:t>ödenmez. </a:t>
            </a:r>
          </a:p>
          <a:p>
            <a:pPr marL="0" indent="0" algn="just">
              <a:buNone/>
            </a:pPr>
            <a:endParaRPr lang="tr-TR" sz="4200" u="sng" dirty="0">
              <a:latin typeface="Times New Roman" pitchFamily="18" charset="0"/>
              <a:cs typeface="Times New Roman" pitchFamily="18" charset="0"/>
            </a:endParaRPr>
          </a:p>
          <a:p>
            <a:pPr marL="0" indent="0" algn="just">
              <a:buNone/>
            </a:pPr>
            <a:r>
              <a:rPr lang="tr-TR" sz="4200" dirty="0">
                <a:latin typeface="Times New Roman" pitchFamily="18" charset="0"/>
                <a:cs typeface="Times New Roman" pitchFamily="18" charset="0"/>
              </a:rPr>
              <a:t>       Öğrencinin öğrenim faaliyeti ile ilgisi olmadan tatil günleri hariç 1 haftadan fazla süre ile misafir olduğu şehirden / ülkeden ayrılması durumunda ayrı kaldığı süreler için hibe ödemesi yapılamaz. Daha önce yapılmış olsa bile bu dönem verilen hibenin iadesi talep edilir.</a:t>
            </a:r>
          </a:p>
          <a:p>
            <a:endParaRPr lang="tr-TR" dirty="0"/>
          </a:p>
        </p:txBody>
      </p:sp>
    </p:spTree>
    <p:extLst>
      <p:ext uri="{BB962C8B-B14F-4D97-AF65-F5344CB8AC3E}">
        <p14:creationId xmlns:p14="http://schemas.microsoft.com/office/powerpoint/2010/main" val="1293770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76672"/>
            <a:ext cx="8229600" cy="506320"/>
          </a:xfrm>
        </p:spPr>
        <p:txBody>
          <a:bodyPr>
            <a:normAutofit/>
          </a:bodyPr>
          <a:lstStyle/>
          <a:p>
            <a:r>
              <a:rPr lang="tr-TR" sz="2400" b="1" dirty="0">
                <a:latin typeface="Times New Roman" pitchFamily="18" charset="0"/>
                <a:cs typeface="Times New Roman" pitchFamily="18" charset="0"/>
              </a:rPr>
              <a:t>S</a:t>
            </a:r>
            <a:r>
              <a:rPr lang="tr-TR" sz="2400" b="1" dirty="0" smtClean="0">
                <a:latin typeface="Times New Roman" pitchFamily="18" charset="0"/>
                <a:cs typeface="Times New Roman" pitchFamily="18" charset="0"/>
              </a:rPr>
              <a:t>taj </a:t>
            </a:r>
            <a:r>
              <a:rPr lang="tr-TR" sz="2400" b="1" dirty="0">
                <a:latin typeface="Times New Roman" pitchFamily="18" charset="0"/>
                <a:cs typeface="Times New Roman" pitchFamily="18" charset="0"/>
              </a:rPr>
              <a:t>Hareketliliği:</a:t>
            </a:r>
            <a:endParaRPr lang="tr-TR" sz="2400" dirty="0"/>
          </a:p>
        </p:txBody>
      </p:sp>
      <p:sp>
        <p:nvSpPr>
          <p:cNvPr id="3" name="İçerik Yer Tutucusu 2"/>
          <p:cNvSpPr>
            <a:spLocks noGrp="1"/>
          </p:cNvSpPr>
          <p:nvPr>
            <p:ph idx="1"/>
          </p:nvPr>
        </p:nvSpPr>
        <p:spPr>
          <a:xfrm>
            <a:off x="323528" y="1124744"/>
            <a:ext cx="8229600" cy="5112568"/>
          </a:xfrm>
        </p:spPr>
        <p:txBody>
          <a:bodyPr>
            <a:normAutofit fontScale="77500" lnSpcReduction="20000"/>
          </a:bodyPr>
          <a:lstStyle/>
          <a:p>
            <a:pPr marL="0" indent="0" algn="just">
              <a:buNone/>
            </a:pPr>
            <a:r>
              <a:rPr lang="tr-TR" dirty="0">
                <a:latin typeface="Times New Roman" pitchFamily="18" charset="0"/>
                <a:cs typeface="Times New Roman" pitchFamily="18" charset="0"/>
              </a:rPr>
              <a:t> Faaliyet, yükseköğretim kurumunda kayıtlı öğrencinin yurtdışındaki bir işletmede veya organizasyonda staj yapmasıdır. Staj Hareketliliği bir yararlanıcının programa katılan başka bir ülkedeki işletme bünyesindeki mesleki eğitim alma ve/veya çalışma deneyimi kazanma sürecidir. </a:t>
            </a:r>
            <a:r>
              <a:rPr lang="tr-TR" dirty="0" err="1">
                <a:latin typeface="Times New Roman" pitchFamily="18" charset="0"/>
                <a:cs typeface="Times New Roman" pitchFamily="18" charset="0"/>
              </a:rPr>
              <a:t>Erasmus</a:t>
            </a:r>
            <a:r>
              <a:rPr lang="tr-TR" dirty="0">
                <a:latin typeface="Times New Roman" pitchFamily="18" charset="0"/>
                <a:cs typeface="Times New Roman" pitchFamily="18" charset="0"/>
              </a:rPr>
              <a:t> staj faaliyeti belirli bir öğretim programı kapsamında yapılan akademik çalışmalara ilişkin araştırma ödevleri, analiz çalışmaları gibi çalışmalar yapmak üzere kullanılmaz.</a:t>
            </a:r>
          </a:p>
          <a:p>
            <a:pPr marL="0" indent="0" algn="just">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Staj </a:t>
            </a:r>
            <a:r>
              <a:rPr lang="tr-TR" dirty="0">
                <a:latin typeface="Times New Roman" pitchFamily="18" charset="0"/>
                <a:cs typeface="Times New Roman" pitchFamily="18" charset="0"/>
              </a:rPr>
              <a:t>faaliyeti, öğrencinin öğrencisi olduğu mesleki eğitim alanında uygulamalı iş deneyimi elde etmesidir.</a:t>
            </a:r>
          </a:p>
          <a:p>
            <a:pPr marL="0" indent="0" algn="just">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Staj </a:t>
            </a:r>
            <a:r>
              <a:rPr lang="tr-TR" dirty="0">
                <a:latin typeface="Times New Roman" pitchFamily="18" charset="0"/>
                <a:cs typeface="Times New Roman" pitchFamily="18" charset="0"/>
              </a:rPr>
              <a:t>yapılacak ekonomik sektör, öğrencinin mevcut mesleki eğitim programı ile ilgili bir sektör olmalıdır.</a:t>
            </a:r>
          </a:p>
          <a:p>
            <a:pPr marL="0" indent="0" algn="just">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Faaliyet </a:t>
            </a:r>
            <a:r>
              <a:rPr lang="tr-TR" dirty="0">
                <a:latin typeface="Times New Roman" pitchFamily="18" charset="0"/>
                <a:cs typeface="Times New Roman" pitchFamily="18" charset="0"/>
              </a:rPr>
              <a:t>süresi Meslek  yüksekokulu, lisans, yüksek lisans  ve doktora öğrencileri için </a:t>
            </a:r>
            <a:r>
              <a:rPr lang="tr-TR" b="1" dirty="0">
                <a:latin typeface="Times New Roman" pitchFamily="18" charset="0"/>
                <a:cs typeface="Times New Roman" pitchFamily="18" charset="0"/>
              </a:rPr>
              <a:t>2 ile 12 ay </a:t>
            </a:r>
            <a:r>
              <a:rPr lang="tr-TR" dirty="0">
                <a:latin typeface="Times New Roman" pitchFamily="18" charset="0"/>
                <a:cs typeface="Times New Roman" pitchFamily="18" charset="0"/>
              </a:rPr>
              <a:t>arasında bir süredir. </a:t>
            </a:r>
          </a:p>
          <a:p>
            <a:pPr marL="0" indent="0" algn="just">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Staja </a:t>
            </a:r>
            <a:r>
              <a:rPr lang="tr-TR" dirty="0">
                <a:latin typeface="Times New Roman" pitchFamily="18" charset="0"/>
                <a:cs typeface="Times New Roman" pitchFamily="18" charset="0"/>
              </a:rPr>
              <a:t>ev sahipliği yapacak kuruluşlar; </a:t>
            </a:r>
            <a:r>
              <a:rPr lang="tr-TR" dirty="0" smtClean="0">
                <a:latin typeface="Times New Roman" pitchFamily="18" charset="0"/>
                <a:cs typeface="Times New Roman" pitchFamily="18" charset="0"/>
              </a:rPr>
              <a:t>işletmeler, </a:t>
            </a:r>
            <a:r>
              <a:rPr lang="tr-TR" dirty="0">
                <a:latin typeface="Times New Roman" pitchFamily="18" charset="0"/>
                <a:cs typeface="Times New Roman" pitchFamily="18" charset="0"/>
              </a:rPr>
              <a:t>eğitim merkezleri, araştırma merkezleri ve işletme tanımına uyan diğer kuruluşlar olabilir. Bu çerçevede , uygun bir işletmeden kastedilen büyüklükleri, yasal statüleri ve faaliyet gösterdikleri ekonomik sektör ne olursa olsun, özel veya kamuya ait her tür kurum / kuruluş ile sosyal ekonomi  dahil her tür ekonomik faaliyette bulunan girişimdir.</a:t>
            </a:r>
            <a:endParaRPr lang="tr-TR" dirty="0"/>
          </a:p>
        </p:txBody>
      </p:sp>
    </p:spTree>
    <p:extLst>
      <p:ext uri="{BB962C8B-B14F-4D97-AF65-F5344CB8AC3E}">
        <p14:creationId xmlns:p14="http://schemas.microsoft.com/office/powerpoint/2010/main" val="3473882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88640"/>
            <a:ext cx="8640960" cy="6555641"/>
          </a:xfrm>
          <a:prstGeom prst="rect">
            <a:avLst/>
          </a:prstGeom>
        </p:spPr>
        <p:txBody>
          <a:bodyPr wrap="square">
            <a:spAutoFit/>
          </a:bodyPr>
          <a:lstStyle/>
          <a:p>
            <a:pPr algn="just"/>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Staj </a:t>
            </a:r>
            <a:r>
              <a:rPr lang="tr-TR" dirty="0">
                <a:latin typeface="Times New Roman" pitchFamily="18" charset="0"/>
                <a:cs typeface="Times New Roman" pitchFamily="18" charset="0"/>
              </a:rPr>
              <a:t>faaliyetinde bulunulacak yurtdışındaki kurumun yükseköğretim kurumu olması halinde  gidilecek kurum işletme olarak değerlendirileceği için </a:t>
            </a:r>
            <a:r>
              <a:rPr lang="tr-TR" dirty="0" err="1">
                <a:latin typeface="Times New Roman" pitchFamily="18" charset="0"/>
                <a:cs typeface="Times New Roman" pitchFamily="18" charset="0"/>
              </a:rPr>
              <a:t>Erasmus</a:t>
            </a:r>
            <a:r>
              <a:rPr lang="tr-TR" dirty="0">
                <a:latin typeface="Times New Roman" pitchFamily="18" charset="0"/>
                <a:cs typeface="Times New Roman" pitchFamily="18" charset="0"/>
              </a:rPr>
              <a:t> Üniversite Beyannamesi sahibi olması şartı aranmaz</a:t>
            </a:r>
            <a:r>
              <a:rPr lang="tr-TR" dirty="0" smtClean="0">
                <a:latin typeface="Times New Roman" pitchFamily="18" charset="0"/>
                <a:cs typeface="Times New Roman" pitchFamily="18" charset="0"/>
              </a:rPr>
              <a:t>.</a:t>
            </a:r>
          </a:p>
          <a:p>
            <a:pPr algn="just"/>
            <a:endParaRPr lang="tr-TR" dirty="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Hangi </a:t>
            </a:r>
            <a:r>
              <a:rPr lang="tr-TR" b="1" dirty="0">
                <a:latin typeface="Times New Roman" pitchFamily="18" charset="0"/>
                <a:cs typeface="Times New Roman" pitchFamily="18" charset="0"/>
              </a:rPr>
              <a:t>kuruluşlar </a:t>
            </a:r>
            <a:r>
              <a:rPr lang="tr-TR" b="1" dirty="0" err="1">
                <a:latin typeface="Times New Roman" pitchFamily="18" charset="0"/>
                <a:cs typeface="Times New Roman" pitchFamily="18" charset="0"/>
              </a:rPr>
              <a:t>Erasmus</a:t>
            </a:r>
            <a:r>
              <a:rPr lang="tr-TR" b="1" dirty="0">
                <a:latin typeface="Times New Roman" pitchFamily="18" charset="0"/>
                <a:cs typeface="Times New Roman" pitchFamily="18" charset="0"/>
              </a:rPr>
              <a:t> staj faaliyeti için uygun değildir:</a:t>
            </a:r>
          </a:p>
          <a:p>
            <a:pPr algn="just"/>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 Avrupa birliği kurumları ve AB  ajansları </a:t>
            </a:r>
          </a:p>
          <a:p>
            <a:pPr algn="just"/>
            <a:r>
              <a:rPr lang="tr-TR" dirty="0">
                <a:latin typeface="Times New Roman" pitchFamily="18" charset="0"/>
                <a:cs typeface="Times New Roman" pitchFamily="18" charset="0"/>
              </a:rPr>
              <a:t>  - AB programlarını yürüten ve bu kapsamda hibe alan kuruluşlar</a:t>
            </a:r>
          </a:p>
          <a:p>
            <a:pPr algn="just"/>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-Misafir </a:t>
            </a:r>
            <a:r>
              <a:rPr lang="tr-TR" dirty="0">
                <a:latin typeface="Times New Roman" pitchFamily="18" charset="0"/>
                <a:cs typeface="Times New Roman" pitchFamily="18" charset="0"/>
              </a:rPr>
              <a:t>olunan ülkedeki ulusal diplomatik temsilciliklerimiz (büyükelçilik ve konsolosluk gibi</a:t>
            </a:r>
            <a:r>
              <a:rPr lang="tr-TR" dirty="0" smtClean="0">
                <a:latin typeface="Times New Roman" pitchFamily="18" charset="0"/>
                <a:cs typeface="Times New Roman" pitchFamily="18" charset="0"/>
              </a:rPr>
              <a:t>)</a:t>
            </a:r>
          </a:p>
          <a:p>
            <a:pPr algn="just"/>
            <a:endParaRPr lang="tr-TR" dirty="0">
              <a:latin typeface="Times New Roman" pitchFamily="18" charset="0"/>
              <a:cs typeface="Times New Roman" pitchFamily="18" charset="0"/>
            </a:endParaRPr>
          </a:p>
          <a:p>
            <a:pPr algn="just"/>
            <a:r>
              <a:rPr lang="tr-TR" b="1" dirty="0" err="1" smtClean="0">
                <a:latin typeface="Times New Roman" pitchFamily="18" charset="0"/>
                <a:cs typeface="Times New Roman" pitchFamily="18" charset="0"/>
              </a:rPr>
              <a:t>Erasmus</a:t>
            </a:r>
            <a:r>
              <a:rPr lang="tr-TR" b="1" dirty="0" smtClean="0">
                <a:latin typeface="Times New Roman" pitchFamily="18" charset="0"/>
                <a:cs typeface="Times New Roman" pitchFamily="18" charset="0"/>
              </a:rPr>
              <a:t> </a:t>
            </a:r>
            <a:r>
              <a:rPr lang="tr-TR" b="1" dirty="0">
                <a:latin typeface="Times New Roman" pitchFamily="18" charset="0"/>
                <a:cs typeface="Times New Roman" pitchFamily="18" charset="0"/>
              </a:rPr>
              <a:t>Staj Hareketliliği için Gereken Asgari Şartlar:</a:t>
            </a:r>
          </a:p>
          <a:p>
            <a:pPr algn="just"/>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Öğrencinin üniversite bünyesinde </a:t>
            </a:r>
            <a:r>
              <a:rPr lang="tr-TR" b="1" dirty="0">
                <a:latin typeface="Times New Roman" pitchFamily="18" charset="0"/>
                <a:cs typeface="Times New Roman" pitchFamily="18" charset="0"/>
              </a:rPr>
              <a:t>örgün </a:t>
            </a:r>
            <a:r>
              <a:rPr lang="tr-TR" dirty="0">
                <a:latin typeface="Times New Roman" pitchFamily="18" charset="0"/>
                <a:cs typeface="Times New Roman" pitchFamily="18" charset="0"/>
              </a:rPr>
              <a:t>eğitim kademelerinin herhangi birinde (</a:t>
            </a:r>
            <a:r>
              <a:rPr lang="tr-TR" dirty="0" err="1">
                <a:latin typeface="Times New Roman" pitchFamily="18" charset="0"/>
                <a:cs typeface="Times New Roman" pitchFamily="18" charset="0"/>
              </a:rPr>
              <a:t>birinci,ikinci</a:t>
            </a:r>
            <a:r>
              <a:rPr lang="tr-TR" dirty="0">
                <a:latin typeface="Times New Roman" pitchFamily="18" charset="0"/>
                <a:cs typeface="Times New Roman" pitchFamily="18" charset="0"/>
              </a:rPr>
              <a:t> ve üçüncü kademe) bir yüksek öğretim programına kayıtlı öğrenci olması.</a:t>
            </a:r>
          </a:p>
          <a:p>
            <a:pPr algn="just"/>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Önlisans</a:t>
            </a:r>
            <a:r>
              <a:rPr lang="tr-TR" dirty="0">
                <a:latin typeface="Times New Roman" pitchFamily="18" charset="0"/>
                <a:cs typeface="Times New Roman" pitchFamily="18" charset="0"/>
              </a:rPr>
              <a:t> ve lisans öğrencilerinin akademik  not ortalaması asgari </a:t>
            </a:r>
            <a:r>
              <a:rPr lang="tr-TR" b="1" dirty="0">
                <a:latin typeface="Times New Roman" pitchFamily="18" charset="0"/>
                <a:cs typeface="Times New Roman" pitchFamily="18" charset="0"/>
              </a:rPr>
              <a:t>2.20/4.0</a:t>
            </a:r>
          </a:p>
          <a:p>
            <a:pPr algn="just"/>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Yükseklisans</a:t>
            </a:r>
            <a:r>
              <a:rPr lang="tr-TR" dirty="0">
                <a:latin typeface="Times New Roman" pitchFamily="18" charset="0"/>
                <a:cs typeface="Times New Roman" pitchFamily="18" charset="0"/>
              </a:rPr>
              <a:t> ve doktora  öğrencilerinin  akademik not ortalaması asgari </a:t>
            </a:r>
            <a:r>
              <a:rPr lang="tr-TR" b="1" dirty="0">
                <a:latin typeface="Times New Roman" pitchFamily="18" charset="0"/>
                <a:cs typeface="Times New Roman" pitchFamily="18" charset="0"/>
              </a:rPr>
              <a:t>2.50/4.0 </a:t>
            </a:r>
            <a:r>
              <a:rPr lang="tr-TR" dirty="0">
                <a:latin typeface="Times New Roman" pitchFamily="18" charset="0"/>
                <a:cs typeface="Times New Roman" pitchFamily="18" charset="0"/>
              </a:rPr>
              <a:t>olması gerekmektedir</a:t>
            </a:r>
            <a:r>
              <a:rPr lang="tr-TR" dirty="0" smtClean="0">
                <a:latin typeface="Times New Roman" pitchFamily="18" charset="0"/>
                <a:cs typeface="Times New Roman" pitchFamily="18" charset="0"/>
              </a:rPr>
              <a:t>.</a:t>
            </a:r>
          </a:p>
          <a:p>
            <a:pPr algn="just"/>
            <a:endParaRPr lang="tr-TR" dirty="0">
              <a:latin typeface="Times New Roman" pitchFamily="18" charset="0"/>
              <a:cs typeface="Times New Roman" pitchFamily="18" charset="0"/>
            </a:endParaRPr>
          </a:p>
          <a:p>
            <a:pPr lvl="0" algn="just"/>
            <a:r>
              <a:rPr lang="tr-TR" sz="2400" b="1" dirty="0" smtClean="0">
                <a:solidFill>
                  <a:prstClr val="black"/>
                </a:solidFill>
                <a:latin typeface="Times New Roman" pitchFamily="18" charset="0"/>
                <a:cs typeface="Times New Roman" pitchFamily="18" charset="0"/>
              </a:rPr>
              <a:t>!!</a:t>
            </a:r>
            <a:r>
              <a:rPr lang="tr-TR" dirty="0" smtClean="0">
                <a:solidFill>
                  <a:prstClr val="black"/>
                </a:solidFill>
                <a:latin typeface="Times New Roman" pitchFamily="18" charset="0"/>
                <a:cs typeface="Times New Roman" pitchFamily="18" charset="0"/>
              </a:rPr>
              <a:t> Staj </a:t>
            </a:r>
            <a:r>
              <a:rPr lang="tr-TR" dirty="0">
                <a:solidFill>
                  <a:prstClr val="black"/>
                </a:solidFill>
                <a:latin typeface="Times New Roman" pitchFamily="18" charset="0"/>
                <a:cs typeface="Times New Roman" pitchFamily="18" charset="0"/>
              </a:rPr>
              <a:t>faaliyetinde öğrenim amaçlı hareketlilikten farklı olarak, </a:t>
            </a:r>
            <a:r>
              <a:rPr lang="tr-TR" b="1" dirty="0">
                <a:solidFill>
                  <a:prstClr val="black"/>
                </a:solidFill>
                <a:latin typeface="Times New Roman" pitchFamily="18" charset="0"/>
                <a:cs typeface="Times New Roman" pitchFamily="18" charset="0"/>
              </a:rPr>
              <a:t>en az 2. sınıfta </a:t>
            </a:r>
            <a:r>
              <a:rPr lang="tr-TR" dirty="0">
                <a:solidFill>
                  <a:prstClr val="black"/>
                </a:solidFill>
                <a:latin typeface="Times New Roman" pitchFamily="18" charset="0"/>
                <a:cs typeface="Times New Roman" pitchFamily="18" charset="0"/>
              </a:rPr>
              <a:t>olma şartı aranmaz.</a:t>
            </a:r>
          </a:p>
          <a:p>
            <a:pPr algn="just"/>
            <a:endParaRPr lang="tr-TR" dirty="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144612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160658624"/>
              </p:ext>
            </p:extLst>
          </p:nvPr>
        </p:nvGraphicFramePr>
        <p:xfrm>
          <a:off x="1524000" y="1397000"/>
          <a:ext cx="6096000" cy="5059680"/>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pPr algn="ctr"/>
                      <a:r>
                        <a:rPr kumimoji="0" lang="en-GB" b="1" i="0" kern="1200" dirty="0" smtClean="0">
                          <a:solidFill>
                            <a:schemeClr val="lt1"/>
                          </a:solidFill>
                          <a:effectLst/>
                          <a:latin typeface="+mn-lt"/>
                          <a:ea typeface="+mn-ea"/>
                          <a:cs typeface="+mn-cs"/>
                        </a:rPr>
                        <a:t>ÖĞRENCİ - ÖĞRENİM HAREKETLİLİĞİ</a:t>
                      </a:r>
                      <a:endParaRPr kumimoji="0" lang="en-GB" b="0" i="0" kern="1200" dirty="0" smtClean="0">
                        <a:solidFill>
                          <a:schemeClr val="lt1"/>
                        </a:solidFill>
                        <a:effectLst/>
                        <a:latin typeface="+mn-lt"/>
                        <a:ea typeface="+mn-ea"/>
                        <a:cs typeface="+mn-cs"/>
                      </a:endParaRPr>
                    </a:p>
                    <a:p>
                      <a:pPr algn="ctr"/>
                      <a:r>
                        <a:rPr kumimoji="0" lang="en-GB" b="1" i="0" kern="1200" dirty="0" smtClean="0">
                          <a:solidFill>
                            <a:schemeClr val="lt1"/>
                          </a:solidFill>
                          <a:effectLst/>
                          <a:latin typeface="+mn-lt"/>
                          <a:ea typeface="+mn-ea"/>
                          <a:cs typeface="+mn-cs"/>
                        </a:rPr>
                        <a:t>KA103 - PROGRAM ÜLKELERİ</a:t>
                      </a:r>
                      <a:endParaRPr kumimoji="0" lang="en-GB" b="0" i="0" kern="1200" dirty="0" smtClean="0">
                        <a:solidFill>
                          <a:schemeClr val="lt1"/>
                        </a:solidFill>
                        <a:effectLst/>
                        <a:latin typeface="+mn-lt"/>
                        <a:ea typeface="+mn-ea"/>
                        <a:cs typeface="+mn-cs"/>
                      </a:endParaRPr>
                    </a:p>
                    <a:p>
                      <a:endParaRPr lang="en-GB" dirty="0"/>
                    </a:p>
                  </a:txBody>
                  <a:tcPr/>
                </a:tc>
                <a:tc hMerge="1">
                  <a:txBody>
                    <a:bodyPr/>
                    <a:lstStyle/>
                    <a:p>
                      <a:endParaRPr lang="en-GB" dirty="0"/>
                    </a:p>
                  </a:txBody>
                  <a:tcPr/>
                </a:tc>
              </a:tr>
              <a:tr h="370840">
                <a:tc>
                  <a:txBody>
                    <a:bodyPr/>
                    <a:lstStyle/>
                    <a:p>
                      <a:r>
                        <a:rPr kumimoji="0" lang="en-GB" b="0" i="0" kern="1200" dirty="0" smtClean="0">
                          <a:solidFill>
                            <a:schemeClr val="dk1"/>
                          </a:solidFill>
                          <a:effectLst/>
                          <a:latin typeface="+mn-lt"/>
                          <a:ea typeface="+mn-ea"/>
                          <a:cs typeface="+mn-cs"/>
                        </a:rPr>
                        <a:t>Erasmus+ Online </a:t>
                      </a:r>
                      <a:r>
                        <a:rPr kumimoji="0" lang="en-GB" b="0" i="0" kern="1200" dirty="0" err="1" smtClean="0">
                          <a:solidFill>
                            <a:schemeClr val="dk1"/>
                          </a:solidFill>
                          <a:effectLst/>
                          <a:latin typeface="+mn-lt"/>
                          <a:ea typeface="+mn-ea"/>
                          <a:cs typeface="+mn-cs"/>
                        </a:rPr>
                        <a:t>Başvuru</a:t>
                      </a:r>
                      <a:endParaRPr lang="en-GB" dirty="0"/>
                    </a:p>
                  </a:txBody>
                  <a:tcPr/>
                </a:tc>
                <a:tc>
                  <a:txBody>
                    <a:bodyPr/>
                    <a:lstStyle/>
                    <a:p>
                      <a:r>
                        <a:rPr kumimoji="0" lang="en-GB" b="0" i="0" kern="1200" dirty="0" smtClean="0">
                          <a:solidFill>
                            <a:schemeClr val="dk1"/>
                          </a:solidFill>
                          <a:effectLst/>
                          <a:latin typeface="+mn-lt"/>
                          <a:ea typeface="+mn-ea"/>
                          <a:cs typeface="+mn-cs"/>
                        </a:rPr>
                        <a:t>1</a:t>
                      </a:r>
                      <a:r>
                        <a:rPr kumimoji="0" lang="tr-TR" b="0" i="0" kern="1200" dirty="0" smtClean="0">
                          <a:solidFill>
                            <a:schemeClr val="dk1"/>
                          </a:solidFill>
                          <a:effectLst/>
                          <a:latin typeface="+mn-lt"/>
                          <a:ea typeface="+mn-ea"/>
                          <a:cs typeface="+mn-cs"/>
                        </a:rPr>
                        <a:t>3</a:t>
                      </a:r>
                      <a:r>
                        <a:rPr kumimoji="0" lang="en-GB" b="0" i="0" kern="1200" dirty="0" smtClean="0">
                          <a:solidFill>
                            <a:schemeClr val="dk1"/>
                          </a:solidFill>
                          <a:effectLst/>
                          <a:latin typeface="+mn-lt"/>
                          <a:ea typeface="+mn-ea"/>
                          <a:cs typeface="+mn-cs"/>
                        </a:rPr>
                        <a:t>- 24 </a:t>
                      </a:r>
                      <a:r>
                        <a:rPr kumimoji="0" lang="en-GB" b="0" i="0" kern="1200" dirty="0" err="1" smtClean="0">
                          <a:solidFill>
                            <a:schemeClr val="dk1"/>
                          </a:solidFill>
                          <a:effectLst/>
                          <a:latin typeface="+mn-lt"/>
                          <a:ea typeface="+mn-ea"/>
                          <a:cs typeface="+mn-cs"/>
                        </a:rPr>
                        <a:t>Şubat</a:t>
                      </a:r>
                      <a:r>
                        <a:rPr kumimoji="0" lang="en-GB" b="0" i="0" kern="1200" dirty="0" smtClean="0">
                          <a:solidFill>
                            <a:schemeClr val="dk1"/>
                          </a:solidFill>
                          <a:effectLst/>
                          <a:latin typeface="+mn-lt"/>
                          <a:ea typeface="+mn-ea"/>
                          <a:cs typeface="+mn-cs"/>
                        </a:rPr>
                        <a:t> 2017</a:t>
                      </a:r>
                      <a:endParaRPr lang="en-GB" dirty="0"/>
                    </a:p>
                  </a:txBody>
                  <a:tcPr/>
                </a:tc>
              </a:tr>
              <a:tr h="370840">
                <a:tc>
                  <a:txBody>
                    <a:bodyPr/>
                    <a:lstStyle/>
                    <a:p>
                      <a:r>
                        <a:rPr kumimoji="0" lang="en-GB" b="0" i="0" kern="1200" dirty="0" err="1" smtClean="0">
                          <a:solidFill>
                            <a:schemeClr val="dk1"/>
                          </a:solidFill>
                          <a:effectLst/>
                          <a:latin typeface="+mn-lt"/>
                          <a:ea typeface="+mn-ea"/>
                          <a:cs typeface="+mn-cs"/>
                        </a:rPr>
                        <a:t>Yazılı</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Sınav</a:t>
                      </a:r>
                      <a:endParaRPr lang="en-GB" dirty="0"/>
                    </a:p>
                  </a:txBody>
                  <a:tcPr/>
                </a:tc>
                <a:tc>
                  <a:txBody>
                    <a:bodyPr/>
                    <a:lstStyle/>
                    <a:p>
                      <a:r>
                        <a:rPr kumimoji="0" lang="en-GB" b="0" i="0" kern="1200" dirty="0" smtClean="0">
                          <a:solidFill>
                            <a:schemeClr val="dk1"/>
                          </a:solidFill>
                          <a:effectLst/>
                          <a:latin typeface="+mn-lt"/>
                          <a:ea typeface="+mn-ea"/>
                          <a:cs typeface="+mn-cs"/>
                        </a:rPr>
                        <a:t>02 Mart 2017</a:t>
                      </a:r>
                      <a:endParaRPr lang="en-GB" dirty="0"/>
                    </a:p>
                  </a:txBody>
                  <a:tcPr/>
                </a:tc>
              </a:tr>
              <a:tr h="370840">
                <a:tc>
                  <a:txBody>
                    <a:bodyPr/>
                    <a:lstStyle/>
                    <a:p>
                      <a:r>
                        <a:rPr kumimoji="0" lang="en-GB" b="0" i="0" kern="1200" dirty="0" err="1" smtClean="0">
                          <a:solidFill>
                            <a:schemeClr val="dk1"/>
                          </a:solidFill>
                          <a:effectLst/>
                          <a:latin typeface="+mn-lt"/>
                          <a:ea typeface="+mn-ea"/>
                          <a:cs typeface="+mn-cs"/>
                        </a:rPr>
                        <a:t>Yazılı</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Sınav</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Sonuçları</a:t>
                      </a:r>
                      <a:endParaRPr lang="en-GB" dirty="0"/>
                    </a:p>
                  </a:txBody>
                  <a:tcPr/>
                </a:tc>
                <a:tc>
                  <a:txBody>
                    <a:bodyPr/>
                    <a:lstStyle/>
                    <a:p>
                      <a:r>
                        <a:rPr kumimoji="0" lang="en-GB" b="0" i="0" kern="1200" dirty="0" smtClean="0">
                          <a:solidFill>
                            <a:schemeClr val="dk1"/>
                          </a:solidFill>
                          <a:effectLst/>
                          <a:latin typeface="+mn-lt"/>
                          <a:ea typeface="+mn-ea"/>
                          <a:cs typeface="+mn-cs"/>
                        </a:rPr>
                        <a:t>07 Mart 2017</a:t>
                      </a:r>
                      <a:endParaRPr lang="en-GB" dirty="0"/>
                    </a:p>
                  </a:txBody>
                  <a:tcPr/>
                </a:tc>
              </a:tr>
              <a:tr h="370840">
                <a:tc>
                  <a:txBody>
                    <a:bodyPr/>
                    <a:lstStyle/>
                    <a:p>
                      <a:r>
                        <a:rPr kumimoji="0" lang="en-GB" b="0" i="0" kern="1200" dirty="0" err="1" smtClean="0">
                          <a:solidFill>
                            <a:schemeClr val="dk1"/>
                          </a:solidFill>
                          <a:effectLst/>
                          <a:latin typeface="+mn-lt"/>
                          <a:ea typeface="+mn-ea"/>
                          <a:cs typeface="+mn-cs"/>
                        </a:rPr>
                        <a:t>Sözlü</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Sınav</a:t>
                      </a:r>
                      <a:endParaRPr lang="en-GB" dirty="0"/>
                    </a:p>
                  </a:txBody>
                  <a:tcPr/>
                </a:tc>
                <a:tc>
                  <a:txBody>
                    <a:bodyPr/>
                    <a:lstStyle/>
                    <a:p>
                      <a:r>
                        <a:rPr kumimoji="0" lang="en-GB" b="0" i="0" kern="1200" dirty="0" smtClean="0">
                          <a:solidFill>
                            <a:schemeClr val="dk1"/>
                          </a:solidFill>
                          <a:effectLst/>
                          <a:latin typeface="+mn-lt"/>
                          <a:ea typeface="+mn-ea"/>
                          <a:cs typeface="+mn-cs"/>
                        </a:rPr>
                        <a:t> 09 Mart 2017</a:t>
                      </a:r>
                      <a:endParaRPr lang="en-GB" dirty="0"/>
                    </a:p>
                  </a:txBody>
                  <a:tcPr/>
                </a:tc>
              </a:tr>
              <a:tr h="370840">
                <a:tc>
                  <a:txBody>
                    <a:bodyPr/>
                    <a:lstStyle/>
                    <a:p>
                      <a:r>
                        <a:rPr kumimoji="0" lang="en-GB" b="0" i="0" kern="1200" dirty="0" err="1" smtClean="0">
                          <a:solidFill>
                            <a:schemeClr val="dk1"/>
                          </a:solidFill>
                          <a:effectLst/>
                          <a:latin typeface="+mn-lt"/>
                          <a:ea typeface="+mn-ea"/>
                          <a:cs typeface="+mn-cs"/>
                        </a:rPr>
                        <a:t>Sözlü</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Sınav</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Sonuçları</a:t>
                      </a:r>
                      <a:endParaRPr lang="en-GB" dirty="0"/>
                    </a:p>
                  </a:txBody>
                  <a:tcPr/>
                </a:tc>
                <a:tc>
                  <a:txBody>
                    <a:bodyPr/>
                    <a:lstStyle/>
                    <a:p>
                      <a:r>
                        <a:rPr kumimoji="0" lang="en-GB" b="0" i="0" kern="1200" dirty="0" smtClean="0">
                          <a:solidFill>
                            <a:schemeClr val="dk1"/>
                          </a:solidFill>
                          <a:effectLst/>
                          <a:latin typeface="+mn-lt"/>
                          <a:ea typeface="+mn-ea"/>
                          <a:cs typeface="+mn-cs"/>
                        </a:rPr>
                        <a:t>10 Mart 2017</a:t>
                      </a:r>
                      <a:endParaRPr lang="en-GB" dirty="0"/>
                    </a:p>
                  </a:txBody>
                  <a:tcPr/>
                </a:tc>
              </a:tr>
              <a:tr h="370840">
                <a:tc>
                  <a:txBody>
                    <a:bodyPr/>
                    <a:lstStyle/>
                    <a:p>
                      <a:r>
                        <a:rPr kumimoji="0" lang="en-GB" b="0" i="0" kern="1200" dirty="0" smtClean="0">
                          <a:solidFill>
                            <a:schemeClr val="dk1"/>
                          </a:solidFill>
                          <a:effectLst/>
                          <a:latin typeface="+mn-lt"/>
                          <a:ea typeface="+mn-ea"/>
                          <a:cs typeface="+mn-cs"/>
                        </a:rPr>
                        <a:t>İlk </a:t>
                      </a:r>
                      <a:r>
                        <a:rPr kumimoji="0" lang="en-GB" b="0" i="0" kern="1200" dirty="0" err="1" smtClean="0">
                          <a:solidFill>
                            <a:schemeClr val="dk1"/>
                          </a:solidFill>
                          <a:effectLst/>
                          <a:latin typeface="+mn-lt"/>
                          <a:ea typeface="+mn-ea"/>
                          <a:cs typeface="+mn-cs"/>
                        </a:rPr>
                        <a:t>Yerleştirmelerin</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İlanı</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ve</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Teyit</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Süresi</a:t>
                      </a:r>
                      <a:endParaRPr lang="en-GB" dirty="0"/>
                    </a:p>
                  </a:txBody>
                  <a:tcPr/>
                </a:tc>
                <a:tc>
                  <a:txBody>
                    <a:bodyPr/>
                    <a:lstStyle/>
                    <a:p>
                      <a:r>
                        <a:rPr kumimoji="0" lang="en-GB" b="0" i="0" kern="1200" dirty="0" smtClean="0">
                          <a:solidFill>
                            <a:schemeClr val="dk1"/>
                          </a:solidFill>
                          <a:effectLst/>
                          <a:latin typeface="+mn-lt"/>
                          <a:ea typeface="+mn-ea"/>
                          <a:cs typeface="+mn-cs"/>
                        </a:rPr>
                        <a:t> 14 - 22 Mart 2017</a:t>
                      </a:r>
                      <a:endParaRPr lang="en-GB" dirty="0"/>
                    </a:p>
                  </a:txBody>
                  <a:tcPr/>
                </a:tc>
              </a:tr>
              <a:tr h="370840">
                <a:tc>
                  <a:txBody>
                    <a:bodyPr/>
                    <a:lstStyle/>
                    <a:p>
                      <a:r>
                        <a:rPr kumimoji="0" lang="en-GB" b="0" i="0" kern="1200" dirty="0" err="1" smtClean="0">
                          <a:solidFill>
                            <a:schemeClr val="dk1"/>
                          </a:solidFill>
                          <a:effectLst/>
                          <a:latin typeface="+mn-lt"/>
                          <a:ea typeface="+mn-ea"/>
                          <a:cs typeface="+mn-cs"/>
                        </a:rPr>
                        <a:t>Nihai</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Yerleştirme</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Sonuçlarının</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İlanı</a:t>
                      </a:r>
                      <a:endParaRPr lang="en-GB" dirty="0"/>
                    </a:p>
                  </a:txBody>
                  <a:tcPr/>
                </a:tc>
                <a:tc>
                  <a:txBody>
                    <a:bodyPr/>
                    <a:lstStyle/>
                    <a:p>
                      <a:r>
                        <a:rPr kumimoji="0" lang="en-GB" b="0" i="0" kern="1200" dirty="0" smtClean="0">
                          <a:solidFill>
                            <a:schemeClr val="dk1"/>
                          </a:solidFill>
                          <a:effectLst/>
                          <a:latin typeface="+mn-lt"/>
                          <a:ea typeface="+mn-ea"/>
                          <a:cs typeface="+mn-cs"/>
                        </a:rPr>
                        <a:t>24 Mart 2017</a:t>
                      </a:r>
                      <a:endParaRPr lang="en-GB" dirty="0"/>
                    </a:p>
                  </a:txBody>
                  <a:tcPr/>
                </a:tc>
              </a:tr>
              <a:tr h="370840">
                <a:tc>
                  <a:txBody>
                    <a:bodyPr/>
                    <a:lstStyle/>
                    <a:p>
                      <a:r>
                        <a:rPr kumimoji="0" lang="en-GB" b="0" i="0" kern="1200" dirty="0" err="1" smtClean="0">
                          <a:solidFill>
                            <a:schemeClr val="dk1"/>
                          </a:solidFill>
                          <a:effectLst/>
                          <a:latin typeface="+mn-lt"/>
                          <a:ea typeface="+mn-ea"/>
                          <a:cs typeface="+mn-cs"/>
                        </a:rPr>
                        <a:t>Bilgilendirme</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Toplantısı</a:t>
                      </a:r>
                      <a:endParaRPr lang="en-GB" dirty="0"/>
                    </a:p>
                  </a:txBody>
                  <a:tcPr/>
                </a:tc>
                <a:tc>
                  <a:txBody>
                    <a:bodyPr/>
                    <a:lstStyle/>
                    <a:p>
                      <a:r>
                        <a:rPr kumimoji="0" lang="en-GB" b="0" i="0" kern="1200" dirty="0" smtClean="0">
                          <a:solidFill>
                            <a:schemeClr val="dk1"/>
                          </a:solidFill>
                          <a:effectLst/>
                          <a:latin typeface="+mn-lt"/>
                          <a:ea typeface="+mn-ea"/>
                          <a:cs typeface="+mn-cs"/>
                        </a:rPr>
                        <a:t> 28 Mart 2017</a:t>
                      </a:r>
                      <a:endParaRPr lang="en-GB" dirty="0"/>
                    </a:p>
                  </a:txBody>
                  <a:tcPr/>
                </a:tc>
              </a:tr>
              <a:tr h="370840">
                <a:tc>
                  <a:txBody>
                    <a:bodyPr/>
                    <a:lstStyle/>
                    <a:p>
                      <a:r>
                        <a:rPr kumimoji="0" lang="en-GB" b="0" i="0" kern="1200" dirty="0" err="1" smtClean="0">
                          <a:solidFill>
                            <a:schemeClr val="dk1"/>
                          </a:solidFill>
                          <a:effectLst/>
                          <a:latin typeface="+mn-lt"/>
                          <a:ea typeface="+mn-ea"/>
                          <a:cs typeface="+mn-cs"/>
                        </a:rPr>
                        <a:t>Öğrenci</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İsimlerinin</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Yurtdışına</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Bildirilmesi</a:t>
                      </a:r>
                      <a:endParaRPr lang="en-GB" dirty="0"/>
                    </a:p>
                  </a:txBody>
                  <a:tcPr/>
                </a:tc>
                <a:tc>
                  <a:txBody>
                    <a:bodyPr/>
                    <a:lstStyle/>
                    <a:p>
                      <a:r>
                        <a:rPr kumimoji="0" lang="en-GB" b="0" i="0" kern="1200" dirty="0" smtClean="0">
                          <a:solidFill>
                            <a:schemeClr val="dk1"/>
                          </a:solidFill>
                          <a:effectLst/>
                          <a:latin typeface="+mn-lt"/>
                          <a:ea typeface="+mn-ea"/>
                          <a:cs typeface="+mn-cs"/>
                        </a:rPr>
                        <a:t>04 Nisan 2017</a:t>
                      </a:r>
                      <a:endParaRPr lang="en-GB" dirty="0"/>
                    </a:p>
                  </a:txBody>
                  <a:tcPr/>
                </a:tc>
              </a:tr>
            </a:tbl>
          </a:graphicData>
        </a:graphic>
      </p:graphicFrame>
    </p:spTree>
    <p:extLst>
      <p:ext uri="{BB962C8B-B14F-4D97-AF65-F5344CB8AC3E}">
        <p14:creationId xmlns:p14="http://schemas.microsoft.com/office/powerpoint/2010/main" val="562350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991315067"/>
              </p:ext>
            </p:extLst>
          </p:nvPr>
        </p:nvGraphicFramePr>
        <p:xfrm>
          <a:off x="1524000" y="1397000"/>
          <a:ext cx="6096000" cy="4419600"/>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pPr algn="ctr"/>
                      <a:r>
                        <a:rPr kumimoji="0" lang="en-GB" b="1" i="0" kern="1200" dirty="0" smtClean="0">
                          <a:solidFill>
                            <a:schemeClr val="lt1"/>
                          </a:solidFill>
                          <a:effectLst/>
                          <a:latin typeface="+mn-lt"/>
                          <a:ea typeface="+mn-ea"/>
                          <a:cs typeface="+mn-cs"/>
                        </a:rPr>
                        <a:t>ÖĞRENCİ - </a:t>
                      </a:r>
                      <a:r>
                        <a:rPr kumimoji="0" lang="tr-TR" b="1" i="0" kern="1200" dirty="0" smtClean="0">
                          <a:solidFill>
                            <a:schemeClr val="lt1"/>
                          </a:solidFill>
                          <a:effectLst/>
                          <a:latin typeface="+mn-lt"/>
                          <a:ea typeface="+mn-ea"/>
                          <a:cs typeface="+mn-cs"/>
                        </a:rPr>
                        <a:t>STAJ</a:t>
                      </a:r>
                      <a:r>
                        <a:rPr kumimoji="0" lang="en-GB" b="1" i="0" kern="1200" dirty="0" smtClean="0">
                          <a:solidFill>
                            <a:schemeClr val="lt1"/>
                          </a:solidFill>
                          <a:effectLst/>
                          <a:latin typeface="+mn-lt"/>
                          <a:ea typeface="+mn-ea"/>
                          <a:cs typeface="+mn-cs"/>
                        </a:rPr>
                        <a:t> HAREKETLİLİĞİ</a:t>
                      </a:r>
                      <a:endParaRPr kumimoji="0" lang="en-GB" b="0" i="0" kern="1200" dirty="0" smtClean="0">
                        <a:solidFill>
                          <a:schemeClr val="lt1"/>
                        </a:solidFill>
                        <a:effectLst/>
                        <a:latin typeface="+mn-lt"/>
                        <a:ea typeface="+mn-ea"/>
                        <a:cs typeface="+mn-cs"/>
                      </a:endParaRPr>
                    </a:p>
                    <a:p>
                      <a:pPr algn="ctr"/>
                      <a:r>
                        <a:rPr kumimoji="0" lang="en-GB" b="1" i="0" kern="1200" dirty="0" smtClean="0">
                          <a:solidFill>
                            <a:schemeClr val="lt1"/>
                          </a:solidFill>
                          <a:effectLst/>
                          <a:latin typeface="+mn-lt"/>
                          <a:ea typeface="+mn-ea"/>
                          <a:cs typeface="+mn-cs"/>
                        </a:rPr>
                        <a:t>KA103 - PROGRAM ÜLKELERİ</a:t>
                      </a:r>
                      <a:endParaRPr kumimoji="0" lang="en-GB" b="0" i="0" kern="1200" dirty="0" smtClean="0">
                        <a:solidFill>
                          <a:schemeClr val="lt1"/>
                        </a:solidFill>
                        <a:effectLst/>
                        <a:latin typeface="+mn-lt"/>
                        <a:ea typeface="+mn-ea"/>
                        <a:cs typeface="+mn-cs"/>
                      </a:endParaRPr>
                    </a:p>
                    <a:p>
                      <a:endParaRPr lang="en-GB" dirty="0"/>
                    </a:p>
                  </a:txBody>
                  <a:tcPr/>
                </a:tc>
                <a:tc hMerge="1">
                  <a:txBody>
                    <a:bodyPr/>
                    <a:lstStyle/>
                    <a:p>
                      <a:endParaRPr lang="en-GB" dirty="0"/>
                    </a:p>
                  </a:txBody>
                  <a:tcPr/>
                </a:tc>
              </a:tr>
              <a:tr h="370840">
                <a:tc>
                  <a:txBody>
                    <a:bodyPr/>
                    <a:lstStyle/>
                    <a:p>
                      <a:r>
                        <a:rPr kumimoji="0" lang="en-GB" b="0" i="0" kern="1200" dirty="0" smtClean="0">
                          <a:solidFill>
                            <a:schemeClr val="dk1"/>
                          </a:solidFill>
                          <a:effectLst/>
                          <a:latin typeface="+mn-lt"/>
                          <a:ea typeface="+mn-ea"/>
                          <a:cs typeface="+mn-cs"/>
                        </a:rPr>
                        <a:t>Erasmus+ Online </a:t>
                      </a:r>
                      <a:r>
                        <a:rPr kumimoji="0" lang="en-GB" b="0" i="0" kern="1200" dirty="0" err="1" smtClean="0">
                          <a:solidFill>
                            <a:schemeClr val="dk1"/>
                          </a:solidFill>
                          <a:effectLst/>
                          <a:latin typeface="+mn-lt"/>
                          <a:ea typeface="+mn-ea"/>
                          <a:cs typeface="+mn-cs"/>
                        </a:rPr>
                        <a:t>Başvuru</a:t>
                      </a:r>
                      <a:endParaRPr lang="en-GB" dirty="0"/>
                    </a:p>
                  </a:txBody>
                  <a:tcPr/>
                </a:tc>
                <a:tc>
                  <a:txBody>
                    <a:bodyPr/>
                    <a:lstStyle/>
                    <a:p>
                      <a:r>
                        <a:rPr kumimoji="0" lang="en-GB" b="0" i="0" kern="1200" dirty="0" smtClean="0">
                          <a:solidFill>
                            <a:schemeClr val="dk1"/>
                          </a:solidFill>
                          <a:effectLst/>
                          <a:latin typeface="+mn-lt"/>
                          <a:ea typeface="+mn-ea"/>
                          <a:cs typeface="+mn-cs"/>
                        </a:rPr>
                        <a:t>1</a:t>
                      </a:r>
                      <a:r>
                        <a:rPr kumimoji="0" lang="tr-TR" b="0" i="0" kern="1200" dirty="0" smtClean="0">
                          <a:solidFill>
                            <a:schemeClr val="dk1"/>
                          </a:solidFill>
                          <a:effectLst/>
                          <a:latin typeface="+mn-lt"/>
                          <a:ea typeface="+mn-ea"/>
                          <a:cs typeface="+mn-cs"/>
                        </a:rPr>
                        <a:t>3</a:t>
                      </a:r>
                      <a:r>
                        <a:rPr kumimoji="0" lang="en-GB" b="0" i="0" kern="1200" dirty="0" smtClean="0">
                          <a:solidFill>
                            <a:schemeClr val="dk1"/>
                          </a:solidFill>
                          <a:effectLst/>
                          <a:latin typeface="+mn-lt"/>
                          <a:ea typeface="+mn-ea"/>
                          <a:cs typeface="+mn-cs"/>
                        </a:rPr>
                        <a:t>- 24 </a:t>
                      </a:r>
                      <a:r>
                        <a:rPr kumimoji="0" lang="en-GB" b="0" i="0" kern="1200" dirty="0" err="1" smtClean="0">
                          <a:solidFill>
                            <a:schemeClr val="dk1"/>
                          </a:solidFill>
                          <a:effectLst/>
                          <a:latin typeface="+mn-lt"/>
                          <a:ea typeface="+mn-ea"/>
                          <a:cs typeface="+mn-cs"/>
                        </a:rPr>
                        <a:t>Şubat</a:t>
                      </a:r>
                      <a:r>
                        <a:rPr kumimoji="0" lang="en-GB" b="0" i="0" kern="1200" dirty="0" smtClean="0">
                          <a:solidFill>
                            <a:schemeClr val="dk1"/>
                          </a:solidFill>
                          <a:effectLst/>
                          <a:latin typeface="+mn-lt"/>
                          <a:ea typeface="+mn-ea"/>
                          <a:cs typeface="+mn-cs"/>
                        </a:rPr>
                        <a:t> 2017</a:t>
                      </a:r>
                      <a:endParaRPr lang="en-GB" dirty="0"/>
                    </a:p>
                  </a:txBody>
                  <a:tcPr/>
                </a:tc>
              </a:tr>
              <a:tr h="370840">
                <a:tc>
                  <a:txBody>
                    <a:bodyPr/>
                    <a:lstStyle/>
                    <a:p>
                      <a:r>
                        <a:rPr kumimoji="0" lang="en-GB" b="0" i="0" kern="1200" dirty="0" err="1" smtClean="0">
                          <a:solidFill>
                            <a:schemeClr val="dk1"/>
                          </a:solidFill>
                          <a:effectLst/>
                          <a:latin typeface="+mn-lt"/>
                          <a:ea typeface="+mn-ea"/>
                          <a:cs typeface="+mn-cs"/>
                        </a:rPr>
                        <a:t>Yazılı</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Sınav</a:t>
                      </a:r>
                      <a:endParaRPr lang="en-GB" dirty="0"/>
                    </a:p>
                  </a:txBody>
                  <a:tcPr/>
                </a:tc>
                <a:tc>
                  <a:txBody>
                    <a:bodyPr/>
                    <a:lstStyle/>
                    <a:p>
                      <a:r>
                        <a:rPr kumimoji="0" lang="en-GB" b="0" i="0" kern="1200" dirty="0" smtClean="0">
                          <a:solidFill>
                            <a:schemeClr val="dk1"/>
                          </a:solidFill>
                          <a:effectLst/>
                          <a:latin typeface="+mn-lt"/>
                          <a:ea typeface="+mn-ea"/>
                          <a:cs typeface="+mn-cs"/>
                        </a:rPr>
                        <a:t>02 Mart 2017</a:t>
                      </a:r>
                      <a:endParaRPr lang="en-GB" dirty="0"/>
                    </a:p>
                  </a:txBody>
                  <a:tcPr/>
                </a:tc>
              </a:tr>
              <a:tr h="370840">
                <a:tc>
                  <a:txBody>
                    <a:bodyPr/>
                    <a:lstStyle/>
                    <a:p>
                      <a:r>
                        <a:rPr kumimoji="0" lang="en-GB" b="0" i="0" kern="1200" dirty="0" err="1" smtClean="0">
                          <a:solidFill>
                            <a:schemeClr val="dk1"/>
                          </a:solidFill>
                          <a:effectLst/>
                          <a:latin typeface="+mn-lt"/>
                          <a:ea typeface="+mn-ea"/>
                          <a:cs typeface="+mn-cs"/>
                        </a:rPr>
                        <a:t>Yazılı</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Sınav</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Sonuçları</a:t>
                      </a:r>
                      <a:endParaRPr lang="en-GB" dirty="0"/>
                    </a:p>
                  </a:txBody>
                  <a:tcPr/>
                </a:tc>
                <a:tc>
                  <a:txBody>
                    <a:bodyPr/>
                    <a:lstStyle/>
                    <a:p>
                      <a:r>
                        <a:rPr kumimoji="0" lang="en-GB" b="0" i="0" kern="1200" dirty="0" smtClean="0">
                          <a:solidFill>
                            <a:schemeClr val="dk1"/>
                          </a:solidFill>
                          <a:effectLst/>
                          <a:latin typeface="+mn-lt"/>
                          <a:ea typeface="+mn-ea"/>
                          <a:cs typeface="+mn-cs"/>
                        </a:rPr>
                        <a:t>07 Mart 2017</a:t>
                      </a:r>
                      <a:endParaRPr lang="en-GB" dirty="0"/>
                    </a:p>
                  </a:txBody>
                  <a:tcPr/>
                </a:tc>
              </a:tr>
              <a:tr h="370840">
                <a:tc>
                  <a:txBody>
                    <a:bodyPr/>
                    <a:lstStyle/>
                    <a:p>
                      <a:r>
                        <a:rPr kumimoji="0" lang="en-GB" b="0" i="0" kern="1200" dirty="0" err="1" smtClean="0">
                          <a:solidFill>
                            <a:schemeClr val="dk1"/>
                          </a:solidFill>
                          <a:effectLst/>
                          <a:latin typeface="+mn-lt"/>
                          <a:ea typeface="+mn-ea"/>
                          <a:cs typeface="+mn-cs"/>
                        </a:rPr>
                        <a:t>Sözlü</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Sınav</a:t>
                      </a:r>
                      <a:endParaRPr lang="en-GB" dirty="0"/>
                    </a:p>
                  </a:txBody>
                  <a:tcPr/>
                </a:tc>
                <a:tc>
                  <a:txBody>
                    <a:bodyPr/>
                    <a:lstStyle/>
                    <a:p>
                      <a:r>
                        <a:rPr kumimoji="0" lang="en-GB" b="0" i="0" kern="1200" dirty="0" smtClean="0">
                          <a:solidFill>
                            <a:schemeClr val="dk1"/>
                          </a:solidFill>
                          <a:effectLst/>
                          <a:latin typeface="+mn-lt"/>
                          <a:ea typeface="+mn-ea"/>
                          <a:cs typeface="+mn-cs"/>
                        </a:rPr>
                        <a:t>09 Mart 2017</a:t>
                      </a:r>
                      <a:endParaRPr lang="en-GB" dirty="0"/>
                    </a:p>
                  </a:txBody>
                  <a:tcPr/>
                </a:tc>
              </a:tr>
              <a:tr h="370840">
                <a:tc>
                  <a:txBody>
                    <a:bodyPr/>
                    <a:lstStyle/>
                    <a:p>
                      <a:r>
                        <a:rPr kumimoji="0" lang="en-GB" b="0" i="0" kern="1200" dirty="0" err="1" smtClean="0">
                          <a:solidFill>
                            <a:schemeClr val="dk1"/>
                          </a:solidFill>
                          <a:effectLst/>
                          <a:latin typeface="+mn-lt"/>
                          <a:ea typeface="+mn-ea"/>
                          <a:cs typeface="+mn-cs"/>
                        </a:rPr>
                        <a:t>Sözlü</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Sınav</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Sonuçları</a:t>
                      </a:r>
                      <a:endParaRPr lang="en-GB" dirty="0"/>
                    </a:p>
                  </a:txBody>
                  <a:tcPr/>
                </a:tc>
                <a:tc>
                  <a:txBody>
                    <a:bodyPr/>
                    <a:lstStyle/>
                    <a:p>
                      <a:r>
                        <a:rPr kumimoji="0" lang="en-GB" b="0" i="0" kern="1200" dirty="0" smtClean="0">
                          <a:solidFill>
                            <a:schemeClr val="dk1"/>
                          </a:solidFill>
                          <a:effectLst/>
                          <a:latin typeface="+mn-lt"/>
                          <a:ea typeface="+mn-ea"/>
                          <a:cs typeface="+mn-cs"/>
                        </a:rPr>
                        <a:t>10 Mart 2017</a:t>
                      </a:r>
                      <a:endParaRPr lang="en-GB" dirty="0"/>
                    </a:p>
                  </a:txBody>
                  <a:tcPr/>
                </a:tc>
              </a:tr>
              <a:tr h="370840">
                <a:tc>
                  <a:txBody>
                    <a:bodyPr/>
                    <a:lstStyle/>
                    <a:p>
                      <a:r>
                        <a:rPr kumimoji="0" lang="en-GB" b="0" i="0" kern="1200" dirty="0" smtClean="0">
                          <a:solidFill>
                            <a:schemeClr val="dk1"/>
                          </a:solidFill>
                          <a:effectLst/>
                          <a:latin typeface="+mn-lt"/>
                          <a:ea typeface="+mn-ea"/>
                          <a:cs typeface="+mn-cs"/>
                        </a:rPr>
                        <a:t>İlk </a:t>
                      </a:r>
                      <a:r>
                        <a:rPr kumimoji="0" lang="en-GB" b="0" i="0" kern="1200" dirty="0" err="1" smtClean="0">
                          <a:solidFill>
                            <a:schemeClr val="dk1"/>
                          </a:solidFill>
                          <a:effectLst/>
                          <a:latin typeface="+mn-lt"/>
                          <a:ea typeface="+mn-ea"/>
                          <a:cs typeface="+mn-cs"/>
                        </a:rPr>
                        <a:t>Yerleştirmelerin</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İlanı</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ve</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Teyit</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Süresi</a:t>
                      </a:r>
                      <a:endParaRPr lang="en-GB" dirty="0"/>
                    </a:p>
                  </a:txBody>
                  <a:tcPr/>
                </a:tc>
                <a:tc>
                  <a:txBody>
                    <a:bodyPr/>
                    <a:lstStyle/>
                    <a:p>
                      <a:r>
                        <a:rPr kumimoji="0" lang="en-GB" b="0" i="0" kern="1200" dirty="0" smtClean="0">
                          <a:solidFill>
                            <a:schemeClr val="dk1"/>
                          </a:solidFill>
                          <a:effectLst/>
                          <a:latin typeface="+mn-lt"/>
                          <a:ea typeface="+mn-ea"/>
                          <a:cs typeface="+mn-cs"/>
                        </a:rPr>
                        <a:t>14 - 2</a:t>
                      </a:r>
                      <a:r>
                        <a:rPr kumimoji="0" lang="tr-TR" b="0" i="0" kern="1200" dirty="0" smtClean="0">
                          <a:solidFill>
                            <a:schemeClr val="dk1"/>
                          </a:solidFill>
                          <a:effectLst/>
                          <a:latin typeface="+mn-lt"/>
                          <a:ea typeface="+mn-ea"/>
                          <a:cs typeface="+mn-cs"/>
                        </a:rPr>
                        <a:t>4</a:t>
                      </a:r>
                      <a:r>
                        <a:rPr kumimoji="0" lang="en-GB" b="0" i="0" kern="1200" dirty="0" smtClean="0">
                          <a:solidFill>
                            <a:schemeClr val="dk1"/>
                          </a:solidFill>
                          <a:effectLst/>
                          <a:latin typeface="+mn-lt"/>
                          <a:ea typeface="+mn-ea"/>
                          <a:cs typeface="+mn-cs"/>
                        </a:rPr>
                        <a:t> Mart 2017</a:t>
                      </a:r>
                      <a:endParaRPr lang="en-GB" dirty="0"/>
                    </a:p>
                  </a:txBody>
                  <a:tcPr/>
                </a:tc>
              </a:tr>
              <a:tr h="370840">
                <a:tc>
                  <a:txBody>
                    <a:bodyPr/>
                    <a:lstStyle/>
                    <a:p>
                      <a:r>
                        <a:rPr kumimoji="0" lang="en-GB" b="0" i="0" kern="1200" dirty="0" err="1" smtClean="0">
                          <a:solidFill>
                            <a:schemeClr val="dk1"/>
                          </a:solidFill>
                          <a:effectLst/>
                          <a:latin typeface="+mn-lt"/>
                          <a:ea typeface="+mn-ea"/>
                          <a:cs typeface="+mn-cs"/>
                        </a:rPr>
                        <a:t>Nihai</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Yerleştirme</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Sonuçlarının</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İlanı</a:t>
                      </a:r>
                      <a:endParaRPr lang="en-GB" dirty="0"/>
                    </a:p>
                  </a:txBody>
                  <a:tcPr/>
                </a:tc>
                <a:tc>
                  <a:txBody>
                    <a:bodyPr/>
                    <a:lstStyle/>
                    <a:p>
                      <a:r>
                        <a:rPr kumimoji="0" lang="en-GB" b="0" i="0" kern="1200" dirty="0" smtClean="0">
                          <a:solidFill>
                            <a:schemeClr val="dk1"/>
                          </a:solidFill>
                          <a:effectLst/>
                          <a:latin typeface="+mn-lt"/>
                          <a:ea typeface="+mn-ea"/>
                          <a:cs typeface="+mn-cs"/>
                        </a:rPr>
                        <a:t>2</a:t>
                      </a:r>
                      <a:r>
                        <a:rPr kumimoji="0" lang="tr-TR" b="0" i="0" kern="1200" dirty="0" smtClean="0">
                          <a:solidFill>
                            <a:schemeClr val="dk1"/>
                          </a:solidFill>
                          <a:effectLst/>
                          <a:latin typeface="+mn-lt"/>
                          <a:ea typeface="+mn-ea"/>
                          <a:cs typeface="+mn-cs"/>
                        </a:rPr>
                        <a:t>7</a:t>
                      </a:r>
                      <a:r>
                        <a:rPr kumimoji="0" lang="en-GB" b="0" i="0" kern="1200" dirty="0" smtClean="0">
                          <a:solidFill>
                            <a:schemeClr val="dk1"/>
                          </a:solidFill>
                          <a:effectLst/>
                          <a:latin typeface="+mn-lt"/>
                          <a:ea typeface="+mn-ea"/>
                          <a:cs typeface="+mn-cs"/>
                        </a:rPr>
                        <a:t> Mart 2017</a:t>
                      </a:r>
                      <a:endParaRPr lang="en-GB" dirty="0"/>
                    </a:p>
                  </a:txBody>
                  <a:tcPr/>
                </a:tc>
              </a:tr>
              <a:tr h="370840">
                <a:tc>
                  <a:txBody>
                    <a:bodyPr/>
                    <a:lstStyle/>
                    <a:p>
                      <a:r>
                        <a:rPr kumimoji="0" lang="en-GB" b="0" i="0" kern="1200" dirty="0" err="1" smtClean="0">
                          <a:solidFill>
                            <a:schemeClr val="dk1"/>
                          </a:solidFill>
                          <a:effectLst/>
                          <a:latin typeface="+mn-lt"/>
                          <a:ea typeface="+mn-ea"/>
                          <a:cs typeface="+mn-cs"/>
                        </a:rPr>
                        <a:t>Bilgilendirme</a:t>
                      </a:r>
                      <a:r>
                        <a:rPr kumimoji="0" lang="en-GB" b="0" i="0" kern="1200" dirty="0" smtClean="0">
                          <a:solidFill>
                            <a:schemeClr val="dk1"/>
                          </a:solidFill>
                          <a:effectLst/>
                          <a:latin typeface="+mn-lt"/>
                          <a:ea typeface="+mn-ea"/>
                          <a:cs typeface="+mn-cs"/>
                        </a:rPr>
                        <a:t> </a:t>
                      </a:r>
                      <a:r>
                        <a:rPr kumimoji="0" lang="en-GB" b="0" i="0" kern="1200" dirty="0" err="1" smtClean="0">
                          <a:solidFill>
                            <a:schemeClr val="dk1"/>
                          </a:solidFill>
                          <a:effectLst/>
                          <a:latin typeface="+mn-lt"/>
                          <a:ea typeface="+mn-ea"/>
                          <a:cs typeface="+mn-cs"/>
                        </a:rPr>
                        <a:t>Toplantısı</a:t>
                      </a:r>
                      <a:endParaRPr lang="en-GB" dirty="0"/>
                    </a:p>
                  </a:txBody>
                  <a:tcPr/>
                </a:tc>
                <a:tc>
                  <a:txBody>
                    <a:bodyPr/>
                    <a:lstStyle/>
                    <a:p>
                      <a:r>
                        <a:rPr kumimoji="0" lang="en-GB" b="0" i="0" kern="1200" dirty="0" smtClean="0">
                          <a:solidFill>
                            <a:schemeClr val="dk1"/>
                          </a:solidFill>
                          <a:effectLst/>
                          <a:latin typeface="+mn-lt"/>
                          <a:ea typeface="+mn-ea"/>
                          <a:cs typeface="+mn-cs"/>
                        </a:rPr>
                        <a:t>28 Mart 2017</a:t>
                      </a:r>
                      <a:endParaRPr lang="en-GB" dirty="0"/>
                    </a:p>
                  </a:txBody>
                  <a:tcPr/>
                </a:tc>
              </a:tr>
            </a:tbl>
          </a:graphicData>
        </a:graphic>
      </p:graphicFrame>
    </p:spTree>
    <p:extLst>
      <p:ext uri="{BB962C8B-B14F-4D97-AF65-F5344CB8AC3E}">
        <p14:creationId xmlns:p14="http://schemas.microsoft.com/office/powerpoint/2010/main" val="4143313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548680"/>
            <a:ext cx="8784976" cy="4167295"/>
          </a:xfrm>
          <a:prstGeom prst="rect">
            <a:avLst/>
          </a:prstGeom>
        </p:spPr>
        <p:txBody>
          <a:bodyPr wrap="square">
            <a:spAutoFit/>
          </a:bodyPr>
          <a:lstStyle/>
          <a:p>
            <a:endParaRPr lang="tr-TR" b="1" dirty="0" smtClean="0">
              <a:solidFill>
                <a:prstClr val="black"/>
              </a:solidFill>
              <a:latin typeface="Times New Roman" pitchFamily="18" charset="0"/>
              <a:cs typeface="Times New Roman" pitchFamily="18" charset="0"/>
            </a:endParaRPr>
          </a:p>
          <a:p>
            <a:pPr lvl="0">
              <a:spcBef>
                <a:spcPct val="20000"/>
              </a:spcBef>
              <a:buClr>
                <a:srgbClr val="0BD0D9"/>
              </a:buClr>
              <a:buSzPct val="95000"/>
            </a:pPr>
            <a:r>
              <a:rPr lang="tr-TR" sz="2400" dirty="0" smtClean="0">
                <a:solidFill>
                  <a:srgbClr val="04617B"/>
                </a:solidFill>
                <a:latin typeface="Calibri"/>
              </a:rPr>
              <a:t>ÖNEMLİ </a:t>
            </a:r>
            <a:r>
              <a:rPr lang="tr-TR" sz="2400" dirty="0">
                <a:solidFill>
                  <a:srgbClr val="04617B"/>
                </a:solidFill>
                <a:latin typeface="Calibri"/>
              </a:rPr>
              <a:t>HUSUSLAR</a:t>
            </a:r>
            <a:endParaRPr lang="tr-TR" sz="2400" b="1" dirty="0">
              <a:solidFill>
                <a:prstClr val="black"/>
              </a:solidFill>
              <a:latin typeface="Times New Roman" pitchFamily="18" charset="0"/>
              <a:cs typeface="Times New Roman" pitchFamily="18" charset="0"/>
            </a:endParaRPr>
          </a:p>
          <a:p>
            <a:pPr algn="just"/>
            <a:endParaRPr lang="tr-TR" sz="2000" b="1" dirty="0">
              <a:solidFill>
                <a:prstClr val="black"/>
              </a:solidFill>
              <a:latin typeface="Times New Roman" pitchFamily="18" charset="0"/>
              <a:cs typeface="Times New Roman" pitchFamily="18" charset="0"/>
            </a:endParaRPr>
          </a:p>
          <a:p>
            <a:pPr algn="just"/>
            <a:r>
              <a:rPr lang="tr-TR" sz="2000" b="1" dirty="0" smtClean="0">
                <a:solidFill>
                  <a:prstClr val="black"/>
                </a:solidFill>
                <a:latin typeface="Times New Roman" pitchFamily="18" charset="0"/>
                <a:cs typeface="Times New Roman" pitchFamily="18" charset="0"/>
              </a:rPr>
              <a:t>* Staj </a:t>
            </a:r>
            <a:r>
              <a:rPr lang="tr-TR" sz="2000" b="1" dirty="0">
                <a:solidFill>
                  <a:prstClr val="black"/>
                </a:solidFill>
                <a:latin typeface="Times New Roman" pitchFamily="18" charset="0"/>
                <a:cs typeface="Times New Roman" pitchFamily="18" charset="0"/>
              </a:rPr>
              <a:t>hibeli olarak 2 ay ile 12 ay arasında yapılabilir</a:t>
            </a:r>
            <a:r>
              <a:rPr lang="tr-TR" sz="2000" b="1" dirty="0" smtClean="0">
                <a:solidFill>
                  <a:prstClr val="black"/>
                </a:solidFill>
                <a:latin typeface="Times New Roman" pitchFamily="18" charset="0"/>
                <a:cs typeface="Times New Roman" pitchFamily="18" charset="0"/>
              </a:rPr>
              <a:t>.</a:t>
            </a:r>
          </a:p>
          <a:p>
            <a:pPr algn="just"/>
            <a:endParaRPr lang="tr-TR" sz="2000" b="1" dirty="0">
              <a:solidFill>
                <a:prstClr val="black"/>
              </a:solidFill>
              <a:latin typeface="Times New Roman" pitchFamily="18" charset="0"/>
              <a:cs typeface="Times New Roman" pitchFamily="18" charset="0"/>
            </a:endParaRPr>
          </a:p>
          <a:p>
            <a:pPr lvl="0" algn="just"/>
            <a:r>
              <a:rPr lang="tr-TR" sz="2000" b="1" dirty="0" smtClean="0">
                <a:solidFill>
                  <a:prstClr val="black"/>
                </a:solidFill>
                <a:latin typeface="Times New Roman" pitchFamily="18" charset="0"/>
                <a:cs typeface="Times New Roman" pitchFamily="18" charset="0"/>
              </a:rPr>
              <a:t>* Hibe </a:t>
            </a:r>
            <a:r>
              <a:rPr lang="tr-TR" sz="2000" b="1" dirty="0">
                <a:solidFill>
                  <a:prstClr val="black"/>
                </a:solidFill>
                <a:latin typeface="Times New Roman" pitchFamily="18" charset="0"/>
                <a:cs typeface="Times New Roman" pitchFamily="18" charset="0"/>
              </a:rPr>
              <a:t>ödemesi en erken Eylül ortası gibi olacağından stajını erken başlatmak isteyenler bu durumu göz önünde bulundurmalıdırlar.</a:t>
            </a:r>
          </a:p>
          <a:p>
            <a:pPr algn="just"/>
            <a:endParaRPr lang="tr-TR" sz="2000" dirty="0" smtClean="0"/>
          </a:p>
          <a:p>
            <a:pPr lvl="0" algn="just"/>
            <a:r>
              <a:rPr lang="tr-TR" sz="2000" b="1" dirty="0" smtClean="0">
                <a:solidFill>
                  <a:prstClr val="black"/>
                </a:solidFill>
                <a:latin typeface="Times New Roman" pitchFamily="18" charset="0"/>
                <a:cs typeface="Times New Roman" pitchFamily="18" charset="0"/>
              </a:rPr>
              <a:t>* Staj </a:t>
            </a:r>
            <a:r>
              <a:rPr lang="tr-TR" sz="2000" b="1" dirty="0">
                <a:solidFill>
                  <a:prstClr val="black"/>
                </a:solidFill>
                <a:latin typeface="Times New Roman" pitchFamily="18" charset="0"/>
                <a:cs typeface="Times New Roman" pitchFamily="18" charset="0"/>
              </a:rPr>
              <a:t>hareketliliği mezun olunan tarihten itibaren bir yıl içerisinde yapılabilir.</a:t>
            </a:r>
          </a:p>
          <a:p>
            <a:pPr algn="just"/>
            <a:endParaRPr lang="tr-TR" sz="2000" dirty="0" smtClean="0"/>
          </a:p>
          <a:p>
            <a:pPr lvl="0" algn="just"/>
            <a:r>
              <a:rPr lang="tr-TR" sz="2000" b="1" dirty="0" smtClean="0">
                <a:solidFill>
                  <a:prstClr val="black"/>
                </a:solidFill>
                <a:latin typeface="Times New Roman" pitchFamily="18" charset="0"/>
                <a:cs typeface="Times New Roman" pitchFamily="18" charset="0"/>
              </a:rPr>
              <a:t>* Staj </a:t>
            </a:r>
            <a:r>
              <a:rPr lang="tr-TR" sz="2000" b="1" dirty="0">
                <a:solidFill>
                  <a:prstClr val="black"/>
                </a:solidFill>
                <a:latin typeface="Times New Roman" pitchFamily="18" charset="0"/>
                <a:cs typeface="Times New Roman" pitchFamily="18" charset="0"/>
              </a:rPr>
              <a:t>faaliyeti, öğrencinin öğrencisi olduğu mesleki eğitim alanında uygulamalı iş deneyimi elde etmesidir.</a:t>
            </a:r>
          </a:p>
          <a:p>
            <a:endParaRPr lang="tr-TR" dirty="0"/>
          </a:p>
        </p:txBody>
      </p:sp>
    </p:spTree>
    <p:extLst>
      <p:ext uri="{BB962C8B-B14F-4D97-AF65-F5344CB8AC3E}">
        <p14:creationId xmlns:p14="http://schemas.microsoft.com/office/powerpoint/2010/main" val="4083173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904656"/>
          </a:xfrm>
        </p:spPr>
        <p:txBody>
          <a:bodyPr>
            <a:noAutofit/>
          </a:bodyPr>
          <a:lstStyle/>
          <a:p>
            <a:pPr marL="0" indent="0">
              <a:buNone/>
            </a:pPr>
            <a:r>
              <a:rPr lang="tr-TR" sz="1600" b="1" dirty="0" smtClean="0">
                <a:latin typeface="Times New Roman" pitchFamily="18" charset="0"/>
                <a:cs typeface="Times New Roman" pitchFamily="18" charset="0"/>
              </a:rPr>
              <a:t>Pasaport </a:t>
            </a:r>
            <a:r>
              <a:rPr lang="tr-TR" sz="1600" b="1" dirty="0">
                <a:latin typeface="Times New Roman" pitchFamily="18" charset="0"/>
                <a:cs typeface="Times New Roman" pitchFamily="18" charset="0"/>
              </a:rPr>
              <a:t>ve vize yazısı almak için gerekli </a:t>
            </a:r>
            <a:r>
              <a:rPr lang="tr-TR" sz="1600" b="1" dirty="0" smtClean="0">
                <a:latin typeface="Times New Roman" pitchFamily="18" charset="0"/>
                <a:cs typeface="Times New Roman" pitchFamily="18" charset="0"/>
              </a:rPr>
              <a:t>evraklar:</a:t>
            </a:r>
          </a:p>
          <a:p>
            <a:pPr marL="0" indent="0">
              <a:buNone/>
            </a:pPr>
            <a:r>
              <a:rPr lang="tr-TR" sz="1600" dirty="0" smtClean="0">
                <a:latin typeface="Times New Roman" pitchFamily="18" charset="0"/>
                <a:cs typeface="Times New Roman" pitchFamily="18" charset="0"/>
              </a:rPr>
              <a:t>1-Kabul </a:t>
            </a:r>
            <a:r>
              <a:rPr lang="tr-TR" sz="1600" dirty="0">
                <a:latin typeface="Times New Roman" pitchFamily="18" charset="0"/>
                <a:cs typeface="Times New Roman" pitchFamily="18" charset="0"/>
              </a:rPr>
              <a:t>mektubunun fotokopisi </a:t>
            </a:r>
          </a:p>
          <a:p>
            <a:pPr marL="0" indent="0">
              <a:buNone/>
            </a:pPr>
            <a:r>
              <a:rPr lang="tr-TR" sz="1600" dirty="0" smtClean="0">
                <a:latin typeface="Times New Roman" pitchFamily="18" charset="0"/>
                <a:cs typeface="Times New Roman" pitchFamily="18" charset="0"/>
              </a:rPr>
              <a:t>2-Eğitim  </a:t>
            </a:r>
            <a:r>
              <a:rPr lang="tr-TR" sz="1600" dirty="0">
                <a:latin typeface="Times New Roman" pitchFamily="18" charset="0"/>
                <a:cs typeface="Times New Roman" pitchFamily="18" charset="0"/>
              </a:rPr>
              <a:t>Anlaşması (</a:t>
            </a:r>
            <a:r>
              <a:rPr lang="tr-TR" sz="1600" dirty="0" err="1">
                <a:latin typeface="Times New Roman" pitchFamily="18" charset="0"/>
                <a:cs typeface="Times New Roman" pitchFamily="18" charset="0"/>
              </a:rPr>
              <a:t>Traning</a:t>
            </a:r>
            <a:r>
              <a:rPr lang="tr-TR" sz="1600" dirty="0">
                <a:latin typeface="Times New Roman" pitchFamily="18" charset="0"/>
                <a:cs typeface="Times New Roman" pitchFamily="18" charset="0"/>
              </a:rPr>
              <a:t> </a:t>
            </a:r>
            <a:r>
              <a:rPr lang="tr-TR" sz="1600" dirty="0" err="1" smtClean="0">
                <a:latin typeface="Times New Roman" pitchFamily="18" charset="0"/>
                <a:cs typeface="Times New Roman" pitchFamily="18" charset="0"/>
              </a:rPr>
              <a:t>Agreement</a:t>
            </a:r>
            <a:r>
              <a:rPr lang="tr-TR" sz="1600" dirty="0" smtClean="0">
                <a:latin typeface="Times New Roman" pitchFamily="18" charset="0"/>
                <a:cs typeface="Times New Roman" pitchFamily="18" charset="0"/>
              </a:rPr>
              <a:t> )*</a:t>
            </a:r>
            <a:endParaRPr lang="tr-TR" sz="1600" dirty="0">
              <a:latin typeface="Times New Roman" pitchFamily="18" charset="0"/>
              <a:cs typeface="Times New Roman" pitchFamily="18" charset="0"/>
            </a:endParaRPr>
          </a:p>
          <a:p>
            <a:pPr marL="0" indent="0" algn="just">
              <a:buNone/>
            </a:pPr>
            <a:r>
              <a:rPr lang="tr-TR" sz="1600" dirty="0" smtClean="0">
                <a:latin typeface="Times New Roman" pitchFamily="18" charset="0"/>
                <a:cs typeface="Times New Roman" pitchFamily="18" charset="0"/>
              </a:rPr>
              <a:t>3-Taahhütname</a:t>
            </a:r>
            <a:r>
              <a:rPr lang="tr-TR" sz="1600" dirty="0">
                <a:latin typeface="Times New Roman" pitchFamily="18" charset="0"/>
                <a:cs typeface="Times New Roman" pitchFamily="18" charset="0"/>
              </a:rPr>
              <a:t>*</a:t>
            </a:r>
          </a:p>
          <a:p>
            <a:pPr marL="0" indent="0" algn="just">
              <a:buNone/>
            </a:pPr>
            <a:r>
              <a:rPr lang="tr-TR" sz="1600" dirty="0" smtClean="0">
                <a:latin typeface="Times New Roman" pitchFamily="18" charset="0"/>
                <a:cs typeface="Times New Roman" pitchFamily="18" charset="0"/>
              </a:rPr>
              <a:t>4-Ek-1</a:t>
            </a:r>
            <a:r>
              <a:rPr lang="tr-TR" sz="1600" dirty="0">
                <a:latin typeface="Times New Roman" pitchFamily="18" charset="0"/>
                <a:cs typeface="Times New Roman" pitchFamily="18" charset="0"/>
              </a:rPr>
              <a:t>*</a:t>
            </a:r>
          </a:p>
          <a:p>
            <a:pPr marL="0" indent="0" algn="just">
              <a:buNone/>
            </a:pPr>
            <a:endParaRPr lang="tr-TR" sz="1600" dirty="0" smtClean="0">
              <a:latin typeface="Times New Roman" pitchFamily="18" charset="0"/>
              <a:cs typeface="Times New Roman" pitchFamily="18" charset="0"/>
            </a:endParaRPr>
          </a:p>
          <a:p>
            <a:pPr marL="0" indent="0" algn="just">
              <a:buNone/>
            </a:pPr>
            <a:r>
              <a:rPr lang="tr-TR" sz="1600" b="1" dirty="0" smtClean="0">
                <a:latin typeface="Times New Roman" pitchFamily="18" charset="0"/>
                <a:cs typeface="Times New Roman" pitchFamily="18" charset="0"/>
              </a:rPr>
              <a:t>Yurtdışına </a:t>
            </a:r>
            <a:r>
              <a:rPr lang="tr-TR" sz="1600" b="1" dirty="0">
                <a:latin typeface="Times New Roman" pitchFamily="18" charset="0"/>
                <a:cs typeface="Times New Roman" pitchFamily="18" charset="0"/>
              </a:rPr>
              <a:t>gitmeden önce teslim edilecek </a:t>
            </a:r>
            <a:r>
              <a:rPr lang="tr-TR" sz="1600" b="1" dirty="0" smtClean="0">
                <a:latin typeface="Times New Roman" pitchFamily="18" charset="0"/>
                <a:cs typeface="Times New Roman" pitchFamily="18" charset="0"/>
              </a:rPr>
              <a:t>evraklar:</a:t>
            </a:r>
          </a:p>
          <a:p>
            <a:pPr marL="0" indent="0" algn="just">
              <a:buNone/>
            </a:pPr>
            <a:r>
              <a:rPr lang="tr-TR" sz="1600" dirty="0" smtClean="0">
                <a:latin typeface="Times New Roman" pitchFamily="18" charset="0"/>
                <a:cs typeface="Times New Roman" pitchFamily="18" charset="0"/>
              </a:rPr>
              <a:t>1-Pasaport </a:t>
            </a:r>
            <a:r>
              <a:rPr lang="tr-TR" sz="1600" dirty="0">
                <a:latin typeface="Times New Roman" pitchFamily="18" charset="0"/>
                <a:cs typeface="Times New Roman" pitchFamily="18" charset="0"/>
              </a:rPr>
              <a:t>ve vize fotokopisi (pasaportta yazılı olan tüm sayfalar)</a:t>
            </a:r>
          </a:p>
          <a:p>
            <a:pPr marL="0" indent="0" algn="just">
              <a:buNone/>
            </a:pPr>
            <a:r>
              <a:rPr lang="tr-TR" sz="1600" dirty="0" smtClean="0">
                <a:latin typeface="Times New Roman" pitchFamily="18" charset="0"/>
                <a:cs typeface="Times New Roman" pitchFamily="18" charset="0"/>
              </a:rPr>
              <a:t>2- </a:t>
            </a:r>
            <a:r>
              <a:rPr lang="tr-TR" sz="1600" dirty="0">
                <a:latin typeface="Times New Roman" pitchFamily="18" charset="0"/>
                <a:cs typeface="Times New Roman" pitchFamily="18" charset="0"/>
              </a:rPr>
              <a:t>Öğrenci hibe sözleşmesi.*</a:t>
            </a:r>
          </a:p>
          <a:p>
            <a:pPr marL="0" indent="0" algn="just">
              <a:buNone/>
            </a:pP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3-Ziraat Bankası Euro hesap cüzdan fotokopisi.(Türkiye’nin herhangi bir Ziraat bank </a:t>
            </a:r>
            <a:r>
              <a:rPr lang="tr-TR" sz="1600" dirty="0" smtClean="0">
                <a:latin typeface="Times New Roman" pitchFamily="18" charset="0"/>
                <a:cs typeface="Times New Roman" pitchFamily="18" charset="0"/>
              </a:rPr>
              <a:t>şubesi </a:t>
            </a:r>
            <a:r>
              <a:rPr lang="tr-TR" sz="1600" dirty="0">
                <a:latin typeface="Times New Roman" pitchFamily="18" charset="0"/>
                <a:cs typeface="Times New Roman" pitchFamily="18" charset="0"/>
              </a:rPr>
              <a:t>olabilir</a:t>
            </a:r>
            <a:r>
              <a:rPr lang="tr-TR" sz="1600" dirty="0" smtClean="0">
                <a:latin typeface="Times New Roman" pitchFamily="18" charset="0"/>
                <a:cs typeface="Times New Roman" pitchFamily="18" charset="0"/>
              </a:rPr>
              <a:t>.)</a:t>
            </a:r>
          </a:p>
          <a:p>
            <a:pPr marL="0" indent="0" algn="just">
              <a:buNone/>
            </a:pPr>
            <a:endParaRPr lang="tr-TR" sz="1600" dirty="0">
              <a:latin typeface="Times New Roman" pitchFamily="18" charset="0"/>
              <a:cs typeface="Times New Roman" pitchFamily="18" charset="0"/>
            </a:endParaRPr>
          </a:p>
          <a:p>
            <a:pPr marL="0" indent="0" algn="just">
              <a:buNone/>
            </a:pPr>
            <a:r>
              <a:rPr lang="tr-TR" sz="1600" dirty="0" smtClean="0">
                <a:latin typeface="Times New Roman" pitchFamily="18" charset="0"/>
                <a:cs typeface="Times New Roman" pitchFamily="18" charset="0"/>
              </a:rPr>
              <a:t> </a:t>
            </a:r>
            <a:r>
              <a:rPr lang="tr-TR" sz="1600" b="1" dirty="0">
                <a:latin typeface="Times New Roman" pitchFamily="18" charset="0"/>
                <a:cs typeface="Times New Roman" pitchFamily="18" charset="0"/>
              </a:rPr>
              <a:t>Yurtdışından dönüş yaptıktan sonra teslim edilecek </a:t>
            </a:r>
            <a:r>
              <a:rPr lang="tr-TR" sz="1600" b="1" dirty="0" smtClean="0">
                <a:latin typeface="Times New Roman" pitchFamily="18" charset="0"/>
                <a:cs typeface="Times New Roman" pitchFamily="18" charset="0"/>
              </a:rPr>
              <a:t>evraklar:</a:t>
            </a:r>
          </a:p>
          <a:p>
            <a:pPr marL="0" indent="0" algn="just">
              <a:buNone/>
            </a:pPr>
            <a:r>
              <a:rPr lang="tr-TR" sz="1600" dirty="0" smtClean="0">
                <a:latin typeface="Times New Roman" pitchFamily="18" charset="0"/>
                <a:cs typeface="Times New Roman" pitchFamily="18" charset="0"/>
              </a:rPr>
              <a:t>1-Gidiş </a:t>
            </a:r>
            <a:r>
              <a:rPr lang="tr-TR" sz="1600" dirty="0">
                <a:latin typeface="Times New Roman" pitchFamily="18" charset="0"/>
                <a:cs typeface="Times New Roman" pitchFamily="18" charset="0"/>
              </a:rPr>
              <a:t>– Dönüş Teyit Belgesi’nin aslı (</a:t>
            </a:r>
            <a:r>
              <a:rPr lang="tr-TR" sz="1600" dirty="0" err="1">
                <a:latin typeface="Times New Roman" pitchFamily="18" charset="0"/>
                <a:cs typeface="Times New Roman" pitchFamily="18" charset="0"/>
              </a:rPr>
              <a:t>Confirmation</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Duration</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Sheet</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Certificate</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vs</a:t>
            </a:r>
            <a:r>
              <a:rPr lang="tr-TR" sz="1600" dirty="0" smtClean="0">
                <a:latin typeface="Times New Roman" pitchFamily="18" charset="0"/>
                <a:cs typeface="Times New Roman" pitchFamily="18" charset="0"/>
              </a:rPr>
              <a:t>)</a:t>
            </a:r>
          </a:p>
          <a:p>
            <a:pPr marL="0" lvl="0" indent="0" algn="just">
              <a:buNone/>
            </a:pPr>
            <a:r>
              <a:rPr lang="tr-TR" sz="1600" dirty="0">
                <a:latin typeface="Times New Roman" pitchFamily="18" charset="0"/>
                <a:cs typeface="Times New Roman" pitchFamily="18" charset="0"/>
              </a:rPr>
              <a:t>2</a:t>
            </a:r>
            <a:r>
              <a:rPr lang="tr-TR" sz="1600" dirty="0" smtClean="0">
                <a:latin typeface="Times New Roman" pitchFamily="18" charset="0"/>
                <a:cs typeface="Times New Roman" pitchFamily="18" charset="0"/>
              </a:rPr>
              <a:t>-Öğrenci </a:t>
            </a:r>
            <a:r>
              <a:rPr lang="tr-TR" sz="1600" dirty="0">
                <a:latin typeface="Times New Roman" pitchFamily="18" charset="0"/>
                <a:cs typeface="Times New Roman" pitchFamily="18" charset="0"/>
              </a:rPr>
              <a:t>Faaliyet Rapor Formu</a:t>
            </a:r>
            <a:r>
              <a:rPr lang="tr-TR" sz="1600" b="1" dirty="0">
                <a:latin typeface="Times New Roman" pitchFamily="18" charset="0"/>
                <a:cs typeface="Times New Roman" pitchFamily="18" charset="0"/>
              </a:rPr>
              <a:t>*</a:t>
            </a:r>
            <a:endParaRPr lang="tr-TR" sz="1600" dirty="0">
              <a:latin typeface="Times New Roman" pitchFamily="18" charset="0"/>
              <a:cs typeface="Times New Roman" pitchFamily="18" charset="0"/>
            </a:endParaRPr>
          </a:p>
          <a:p>
            <a:pPr marL="0" lvl="0" indent="0" algn="just">
              <a:buNone/>
            </a:pPr>
            <a:r>
              <a:rPr lang="tr-TR" sz="1600" dirty="0">
                <a:latin typeface="Times New Roman" pitchFamily="18" charset="0"/>
                <a:cs typeface="Times New Roman" pitchFamily="18" charset="0"/>
              </a:rPr>
              <a:t>3</a:t>
            </a: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Pasaportun giriş-çıkış fotokopisi(Pasaport orijinal ibraz edilecek)</a:t>
            </a:r>
          </a:p>
          <a:p>
            <a:pPr marL="0" indent="0" algn="just">
              <a:buNone/>
            </a:pPr>
            <a:endParaRPr lang="tr-TR" sz="1600" dirty="0" smtClean="0">
              <a:latin typeface="Times New Roman" pitchFamily="18" charset="0"/>
              <a:cs typeface="Times New Roman" pitchFamily="18" charset="0"/>
            </a:endParaRPr>
          </a:p>
          <a:p>
            <a:pPr marL="0" indent="0" algn="just">
              <a:buNone/>
            </a:pPr>
            <a:r>
              <a:rPr lang="tr-TR" sz="1600" b="1" dirty="0" smtClean="0">
                <a:latin typeface="Times New Roman" pitchFamily="18" charset="0"/>
                <a:cs typeface="Times New Roman" pitchFamily="18" charset="0"/>
              </a:rPr>
              <a:t>*</a:t>
            </a:r>
            <a:r>
              <a:rPr lang="tr-TR" sz="1600" b="1" dirty="0">
                <a:latin typeface="Times New Roman" pitchFamily="18" charset="0"/>
                <a:cs typeface="Times New Roman" pitchFamily="18" charset="0"/>
              </a:rPr>
              <a:t>Bu formlar </a:t>
            </a:r>
            <a:r>
              <a:rPr lang="tr-TR" sz="1600" b="1" u="sng" dirty="0" smtClean="0">
                <a:solidFill>
                  <a:srgbClr val="FF0000"/>
                </a:solidFill>
                <a:latin typeface="Times New Roman" pitchFamily="18" charset="0"/>
                <a:cs typeface="Times New Roman" pitchFamily="18" charset="0"/>
                <a:hlinkClick r:id="rId2"/>
              </a:rPr>
              <a:t>www.erasmus.klu.edu.tr</a:t>
            </a:r>
            <a:r>
              <a:rPr lang="tr-TR" sz="1600" b="1" u="sng" dirty="0" smtClean="0">
                <a:solidFill>
                  <a:srgbClr val="FF0000"/>
                </a:solidFill>
                <a:latin typeface="Times New Roman" pitchFamily="18" charset="0"/>
                <a:cs typeface="Times New Roman" pitchFamily="18" charset="0"/>
              </a:rPr>
              <a:t> </a:t>
            </a:r>
            <a:r>
              <a:rPr lang="tr-TR" sz="1600" b="1" dirty="0">
                <a:latin typeface="Times New Roman" pitchFamily="18" charset="0"/>
                <a:cs typeface="Times New Roman" pitchFamily="18" charset="0"/>
              </a:rPr>
              <a:t>adresinde Formlar-Belgeler bölümündedir.</a:t>
            </a:r>
            <a:endParaRPr lang="tr-TR" sz="1600" dirty="0"/>
          </a:p>
        </p:txBody>
      </p:sp>
    </p:spTree>
    <p:extLst>
      <p:ext uri="{BB962C8B-B14F-4D97-AF65-F5344CB8AC3E}">
        <p14:creationId xmlns:p14="http://schemas.microsoft.com/office/powerpoint/2010/main" val="21840638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143000"/>
          </a:xfrm>
        </p:spPr>
        <p:txBody>
          <a:bodyPr>
            <a:noAutofit/>
          </a:bodyPr>
          <a:lstStyle/>
          <a:p>
            <a:r>
              <a:rPr lang="tr-TR" sz="2800" b="1" dirty="0">
                <a:latin typeface="Times New Roman" pitchFamily="18" charset="0"/>
                <a:cs typeface="Times New Roman" pitchFamily="18" charset="0"/>
              </a:rPr>
              <a:t>Planlanan faaliyet dönemi tamamlanmadan dönülmesi:</a:t>
            </a:r>
            <a:br>
              <a:rPr lang="tr-TR" sz="2800" b="1" dirty="0">
                <a:latin typeface="Times New Roman" pitchFamily="18" charset="0"/>
                <a:cs typeface="Times New Roman" pitchFamily="18" charset="0"/>
              </a:rPr>
            </a:br>
            <a:endParaRPr lang="tr-TR" sz="2800" dirty="0"/>
          </a:p>
        </p:txBody>
      </p:sp>
      <p:sp>
        <p:nvSpPr>
          <p:cNvPr id="3" name="İçerik Yer Tutucusu 2"/>
          <p:cNvSpPr>
            <a:spLocks noGrp="1"/>
          </p:cNvSpPr>
          <p:nvPr>
            <p:ph idx="1"/>
          </p:nvPr>
        </p:nvSpPr>
        <p:spPr>
          <a:xfrm>
            <a:off x="457200" y="1196752"/>
            <a:ext cx="8229600" cy="5127848"/>
          </a:xfrm>
        </p:spPr>
        <p:txBody>
          <a:bodyPr>
            <a:normAutofit/>
          </a:bodyPr>
          <a:lstStyle/>
          <a:p>
            <a:pPr marL="0" indent="0" algn="just">
              <a:buNone/>
            </a:pPr>
            <a:r>
              <a:rPr lang="tr-TR" sz="2400" dirty="0">
                <a:latin typeface="Times New Roman" pitchFamily="18" charset="0"/>
                <a:cs typeface="Times New Roman" pitchFamily="18" charset="0"/>
              </a:rPr>
              <a:t>Öğrenci öğrenim faaliyeti </a:t>
            </a:r>
            <a:r>
              <a:rPr lang="tr-TR" sz="2400" b="1" dirty="0">
                <a:latin typeface="Times New Roman" pitchFamily="18" charset="0"/>
                <a:cs typeface="Times New Roman" pitchFamily="18" charset="0"/>
              </a:rPr>
              <a:t>asgari 3 ay</a:t>
            </a:r>
            <a:r>
              <a:rPr lang="tr-TR" sz="2400" dirty="0">
                <a:latin typeface="Times New Roman" pitchFamily="18" charset="0"/>
                <a:cs typeface="Times New Roman" pitchFamily="18" charset="0"/>
              </a:rPr>
              <a:t>, </a:t>
            </a:r>
            <a:r>
              <a:rPr lang="tr-TR" sz="2400" b="1" dirty="0">
                <a:latin typeface="Times New Roman" pitchFamily="18" charset="0"/>
                <a:cs typeface="Times New Roman" pitchFamily="18" charset="0"/>
              </a:rPr>
              <a:t>azami 12 aydır</a:t>
            </a:r>
            <a:r>
              <a:rPr lang="tr-TR" sz="2400" dirty="0">
                <a:latin typeface="Times New Roman" pitchFamily="18" charset="0"/>
                <a:cs typeface="Times New Roman" pitchFamily="18" charset="0"/>
              </a:rPr>
              <a:t>. Staj hareketliliği faaliyeti ise </a:t>
            </a:r>
            <a:r>
              <a:rPr lang="tr-TR" sz="2400" b="1" dirty="0">
                <a:latin typeface="Times New Roman" pitchFamily="18" charset="0"/>
                <a:cs typeface="Times New Roman" pitchFamily="18" charset="0"/>
              </a:rPr>
              <a:t>asgari 2 ay</a:t>
            </a:r>
            <a:r>
              <a:rPr lang="tr-TR" sz="2400" dirty="0">
                <a:latin typeface="Times New Roman" pitchFamily="18" charset="0"/>
                <a:cs typeface="Times New Roman" pitchFamily="18" charset="0"/>
              </a:rPr>
              <a:t>, </a:t>
            </a:r>
            <a:r>
              <a:rPr lang="tr-TR" sz="2400" b="1" dirty="0">
                <a:latin typeface="Times New Roman" pitchFamily="18" charset="0"/>
                <a:cs typeface="Times New Roman" pitchFamily="18" charset="0"/>
              </a:rPr>
              <a:t>azami 12 aydır</a:t>
            </a:r>
            <a:r>
              <a:rPr lang="tr-TR" sz="2400" dirty="0">
                <a:latin typeface="Times New Roman" pitchFamily="18" charset="0"/>
                <a:cs typeface="Times New Roman" pitchFamily="18" charset="0"/>
              </a:rPr>
              <a:t> .Asgari süreler mücbir </a:t>
            </a:r>
            <a:r>
              <a:rPr lang="tr-TR" sz="2400" dirty="0" err="1">
                <a:latin typeface="Times New Roman" pitchFamily="18" charset="0"/>
                <a:cs typeface="Times New Roman" pitchFamily="18" charset="0"/>
              </a:rPr>
              <a:t>sebebler</a:t>
            </a:r>
            <a:r>
              <a:rPr lang="tr-TR" sz="2400" dirty="0">
                <a:latin typeface="Times New Roman" pitchFamily="18" charset="0"/>
                <a:cs typeface="Times New Roman" pitchFamily="18" charset="0"/>
              </a:rPr>
              <a:t> dışında azaltılamaz.</a:t>
            </a:r>
          </a:p>
          <a:p>
            <a:pPr marL="0" indent="0" algn="just">
              <a:buNone/>
            </a:pPr>
            <a:r>
              <a:rPr lang="tr-TR" sz="2400" dirty="0">
                <a:latin typeface="Times New Roman" pitchFamily="18" charset="0"/>
                <a:cs typeface="Times New Roman" pitchFamily="18" charset="0"/>
              </a:rPr>
              <a:t>Hareketlilik süresinin asgari sürenin altında olması durumunda </a:t>
            </a:r>
            <a:r>
              <a:rPr lang="tr-TR" sz="2400" dirty="0" err="1">
                <a:latin typeface="Times New Roman" pitchFamily="18" charset="0"/>
                <a:cs typeface="Times New Roman" pitchFamily="18" charset="0"/>
              </a:rPr>
              <a:t>sözkonusu</a:t>
            </a:r>
            <a:r>
              <a:rPr lang="tr-TR" sz="2400" dirty="0">
                <a:latin typeface="Times New Roman" pitchFamily="18" charset="0"/>
                <a:cs typeface="Times New Roman" pitchFamily="18" charset="0"/>
              </a:rPr>
              <a:t> hareketlilik için hibe ödemesi yapılmaz, Öğrenci sıfır hibeli öğrenci olarak rapor edilir ve tekrar </a:t>
            </a:r>
            <a:r>
              <a:rPr lang="tr-TR" sz="2400" dirty="0" err="1">
                <a:latin typeface="Times New Roman" pitchFamily="18" charset="0"/>
                <a:cs typeface="Times New Roman" pitchFamily="18" charset="0"/>
              </a:rPr>
              <a:t>Erasmus</a:t>
            </a:r>
            <a:r>
              <a:rPr lang="tr-TR" sz="2400" dirty="0">
                <a:latin typeface="Times New Roman" pitchFamily="18" charset="0"/>
                <a:cs typeface="Times New Roman" pitchFamily="18" charset="0"/>
              </a:rPr>
              <a:t> programından faydalanamaz</a:t>
            </a:r>
            <a:r>
              <a:rPr lang="tr-TR" sz="2400" b="1" dirty="0">
                <a:latin typeface="Times New Roman" pitchFamily="18" charset="0"/>
                <a:cs typeface="Times New Roman" pitchFamily="18" charset="0"/>
              </a:rPr>
              <a:t>.</a:t>
            </a:r>
          </a:p>
          <a:p>
            <a:pPr marL="0" indent="0" algn="just">
              <a:buNone/>
            </a:pPr>
            <a:r>
              <a:rPr lang="tr-TR" sz="2400" dirty="0">
                <a:latin typeface="Times New Roman" pitchFamily="18" charset="0"/>
                <a:cs typeface="Times New Roman" pitchFamily="18" charset="0"/>
              </a:rPr>
              <a:t>Öğrencilerin, mücbir </a:t>
            </a:r>
            <a:r>
              <a:rPr lang="tr-TR" sz="2400" dirty="0" err="1">
                <a:latin typeface="Times New Roman" pitchFamily="18" charset="0"/>
                <a:cs typeface="Times New Roman" pitchFamily="18" charset="0"/>
              </a:rPr>
              <a:t>sebeblerle</a:t>
            </a:r>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zorunluluk </a:t>
            </a:r>
            <a:r>
              <a:rPr lang="tr-TR" sz="2400" dirty="0">
                <a:latin typeface="Times New Roman" pitchFamily="18" charset="0"/>
                <a:cs typeface="Times New Roman" pitchFamily="18" charset="0"/>
              </a:rPr>
              <a:t>sebepleri, ailevi sebepler, sağlık sebepleri, doğal afet gibi) planlanan hareketlilik faaliyeti döneminden erken dönmesi durumunda, öğrencinin yurtdışında kaldığı süre karşılığı hibe miktarı öğrencide bırakılmak üzere, fazladan ödenen hibenin iadesi istenir.</a:t>
            </a:r>
          </a:p>
          <a:p>
            <a:endParaRPr lang="tr-TR" dirty="0"/>
          </a:p>
        </p:txBody>
      </p:sp>
    </p:spTree>
    <p:extLst>
      <p:ext uri="{BB962C8B-B14F-4D97-AF65-F5344CB8AC3E}">
        <p14:creationId xmlns:p14="http://schemas.microsoft.com/office/powerpoint/2010/main" val="307346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Times New Roman" pitchFamily="18" charset="0"/>
                <a:cs typeface="Times New Roman" pitchFamily="18" charset="0"/>
              </a:rPr>
              <a:t>ERASMUS NEDİR ?</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r>
              <a:rPr lang="tr-TR" b="1" dirty="0" err="1">
                <a:latin typeface="Times New Roman" pitchFamily="18" charset="0"/>
                <a:cs typeface="Times New Roman" pitchFamily="18" charset="0"/>
              </a:rPr>
              <a:t>Erasmus</a:t>
            </a:r>
            <a:r>
              <a:rPr lang="tr-TR" b="1" dirty="0">
                <a:latin typeface="Times New Roman" pitchFamily="18" charset="0"/>
                <a:cs typeface="Times New Roman" pitchFamily="18" charset="0"/>
              </a:rPr>
              <a:t> Kimdir?</a:t>
            </a:r>
          </a:p>
          <a:p>
            <a:pPr marL="0" indent="0">
              <a:buNone/>
            </a:pPr>
            <a:endParaRPr lang="tr-TR"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Desiderius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Erasmus</a:t>
            </a:r>
            <a:r>
              <a:rPr lang="tr-TR" dirty="0">
                <a:latin typeface="Times New Roman" pitchFamily="18" charset="0"/>
                <a:cs typeface="Times New Roman" pitchFamily="18" charset="0"/>
              </a:rPr>
              <a:t> 1465 - 1536 yılları arasında yaşamış Hollandalı bir felsefeci, </a:t>
            </a:r>
            <a:r>
              <a:rPr lang="tr-TR" dirty="0" err="1">
                <a:latin typeface="Times New Roman" pitchFamily="18" charset="0"/>
                <a:cs typeface="Times New Roman" pitchFamily="18" charset="0"/>
              </a:rPr>
              <a:t>Rönesansla</a:t>
            </a:r>
            <a:r>
              <a:rPr lang="tr-TR" dirty="0">
                <a:latin typeface="Times New Roman" pitchFamily="18" charset="0"/>
                <a:cs typeface="Times New Roman" pitchFamily="18" charset="0"/>
              </a:rPr>
              <a:t> birlikte ortaya çıkan hümanizm akımının öncülerinden ve en büyük temsilcilerinden biri olan </a:t>
            </a:r>
            <a:r>
              <a:rPr lang="tr-TR" dirty="0" err="1">
                <a:latin typeface="Times New Roman" pitchFamily="18" charset="0"/>
                <a:cs typeface="Times New Roman" pitchFamily="18" charset="0"/>
              </a:rPr>
              <a:t>Erasmus</a:t>
            </a:r>
            <a:r>
              <a:rPr lang="tr-TR" dirty="0">
                <a:latin typeface="Times New Roman" pitchFamily="18" charset="0"/>
                <a:cs typeface="Times New Roman" pitchFamily="18" charset="0"/>
              </a:rPr>
              <a:t>, Avrupa'nın ortak bir sanat ve bilim çatısı altında birleşmesine yaptığı katkılardan dolayı ve çağının eğitim felsefesine olan etkisi ile programa uygun bir isim olarak düşünülmüştür. </a:t>
            </a:r>
          </a:p>
          <a:p>
            <a:pPr marL="0" indent="0" algn="just">
              <a:buNone/>
            </a:pPr>
            <a:r>
              <a:rPr lang="tr-TR" b="1" dirty="0">
                <a:latin typeface="Times New Roman" pitchFamily="18" charset="0"/>
                <a:cs typeface="Times New Roman" pitchFamily="18" charset="0"/>
              </a:rPr>
              <a:t>   </a:t>
            </a:r>
            <a:endParaRPr lang="tr-TR" b="1" dirty="0" smtClean="0">
              <a:latin typeface="Times New Roman" pitchFamily="18" charset="0"/>
              <a:cs typeface="Times New Roman" pitchFamily="18" charset="0"/>
            </a:endParaRPr>
          </a:p>
          <a:p>
            <a:pPr marL="0" indent="0" algn="just">
              <a:buNone/>
            </a:pPr>
            <a:r>
              <a:rPr lang="tr-TR" b="1" dirty="0" smtClean="0">
                <a:latin typeface="Times New Roman" pitchFamily="18" charset="0"/>
                <a:cs typeface="Times New Roman" pitchFamily="18" charset="0"/>
              </a:rPr>
              <a:t>Programın </a:t>
            </a:r>
            <a:r>
              <a:rPr lang="tr-TR" b="1" dirty="0">
                <a:latin typeface="Times New Roman" pitchFamily="18" charset="0"/>
                <a:cs typeface="Times New Roman" pitchFamily="18" charset="0"/>
              </a:rPr>
              <a:t>Amacı Nedir?</a:t>
            </a:r>
          </a:p>
          <a:p>
            <a:pPr marL="0" indent="0">
              <a:buNone/>
            </a:pPr>
            <a:endParaRPr lang="tr-TR"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Programın amacı Avrupa'da yüksek öğretimin kalitesini artırmak ve Avrupa boyutunu güçlendirmektir. Bu hedef, Avrupa'nın değişik ülkelerindeki iyi uygulamaları Avrupa'nın bütününün istifadesine sunmak olarak özetlenebilir. </a:t>
            </a:r>
            <a:r>
              <a:rPr lang="tr-TR" dirty="0" err="1">
                <a:latin typeface="Times New Roman" pitchFamily="18" charset="0"/>
                <a:cs typeface="Times New Roman" pitchFamily="18" charset="0"/>
              </a:rPr>
              <a:t>Erasmus</a:t>
            </a:r>
            <a:r>
              <a:rPr lang="tr-TR" dirty="0">
                <a:latin typeface="Times New Roman" pitchFamily="18" charset="0"/>
                <a:cs typeface="Times New Roman" pitchFamily="18" charset="0"/>
              </a:rPr>
              <a:t> programı, belirtilen amaçları; üniversiteler arasında ülkelerarası işbirliğini teşvik ederek, öğrencilerin ve eğitimcilerin Avrupa'da karşılıklı değişimini sağlayarak ve programa katılan ülkelerdeki çalışmaların ve alınan derecelerin akademik olarak tanınması ve şeffaflığın gelişmesine katkıda bulunarak gerçekleştirmeye çalışmaktadır.</a:t>
            </a:r>
          </a:p>
          <a:p>
            <a:endParaRPr lang="tr-TR" dirty="0"/>
          </a:p>
        </p:txBody>
      </p:sp>
    </p:spTree>
    <p:extLst>
      <p:ext uri="{BB962C8B-B14F-4D97-AF65-F5344CB8AC3E}">
        <p14:creationId xmlns:p14="http://schemas.microsoft.com/office/powerpoint/2010/main" val="11786745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smtClean="0"/>
              <a:t>SIKÇA SORULAN SORULAR</a:t>
            </a:r>
            <a:endParaRPr lang="tr-TR" sz="2400" b="1" dirty="0"/>
          </a:p>
        </p:txBody>
      </p:sp>
      <p:sp>
        <p:nvSpPr>
          <p:cNvPr id="3" name="İçerik Yer Tutucusu 2"/>
          <p:cNvSpPr>
            <a:spLocks noGrp="1"/>
          </p:cNvSpPr>
          <p:nvPr>
            <p:ph idx="1"/>
          </p:nvPr>
        </p:nvSpPr>
        <p:spPr/>
        <p:txBody>
          <a:bodyPr>
            <a:normAutofit/>
          </a:bodyPr>
          <a:lstStyle/>
          <a:p>
            <a:pPr marL="0" indent="0" algn="just">
              <a:buNone/>
            </a:pPr>
            <a:r>
              <a:rPr lang="tr-TR" sz="2000" b="1" dirty="0" smtClean="0"/>
              <a:t>Neden sağlık poliçesi yaptırmalıyız?</a:t>
            </a:r>
            <a:endParaRPr lang="tr-TR" sz="2000" b="1" dirty="0"/>
          </a:p>
          <a:p>
            <a:pPr marL="0" indent="0" algn="just">
              <a:buNone/>
            </a:pPr>
            <a:r>
              <a:rPr lang="tr-TR" sz="1800" dirty="0"/>
              <a:t>Sağlık Poliçesi  </a:t>
            </a:r>
            <a:r>
              <a:rPr lang="tr-TR" sz="1800" dirty="0" err="1"/>
              <a:t>Erasmus</a:t>
            </a:r>
            <a:r>
              <a:rPr lang="tr-TR" sz="1800" dirty="0"/>
              <a:t> Öğrenim Hareketliliğine katılan öğrenciden zaruri olarak istenilen bir evrak değildir. Sigorta yaptırılmasının amacı karşılaşılabilecek bir soruna karşı tedbir </a:t>
            </a:r>
            <a:r>
              <a:rPr lang="tr-TR" sz="1800" dirty="0" smtClean="0"/>
              <a:t>amaçlıdır. Ancak </a:t>
            </a:r>
            <a:r>
              <a:rPr lang="tr-TR" sz="1800" dirty="0"/>
              <a:t>bazı konsolosluklar da sağlık sigortası isteyebilmektedir o nedenle sigorta yaptırmadan önce </a:t>
            </a:r>
            <a:r>
              <a:rPr lang="tr-TR" sz="1800" dirty="0" smtClean="0"/>
              <a:t>konsolosluklardan </a:t>
            </a:r>
            <a:r>
              <a:rPr lang="tr-TR" sz="1800" dirty="0"/>
              <a:t>gerekli bilgiyi almak ve ona göre davranmak daha </a:t>
            </a:r>
            <a:r>
              <a:rPr lang="tr-TR" sz="1800" dirty="0" smtClean="0"/>
              <a:t>uygun </a:t>
            </a:r>
            <a:r>
              <a:rPr lang="tr-TR" sz="1800" dirty="0"/>
              <a:t>olacaktır</a:t>
            </a:r>
            <a:r>
              <a:rPr lang="tr-TR" sz="1800" dirty="0" smtClean="0"/>
              <a:t>.</a:t>
            </a:r>
          </a:p>
          <a:p>
            <a:pPr marL="0" indent="0" algn="just">
              <a:buNone/>
            </a:pPr>
            <a:endParaRPr lang="tr-TR" sz="1800" dirty="0" smtClean="0"/>
          </a:p>
          <a:p>
            <a:pPr marL="0" indent="0" algn="just">
              <a:buNone/>
            </a:pPr>
            <a:r>
              <a:rPr lang="tr-TR" sz="2000" b="1" dirty="0" smtClean="0"/>
              <a:t>Vize </a:t>
            </a:r>
            <a:r>
              <a:rPr lang="tr-TR" sz="2000" b="1" dirty="0"/>
              <a:t>için üniversiteden yazı almamıza rağmen niçin konsoloslukta vize ücreti ödüyoruz</a:t>
            </a:r>
            <a:r>
              <a:rPr lang="tr-TR" sz="2000" b="1" dirty="0" smtClean="0"/>
              <a:t>?</a:t>
            </a:r>
          </a:p>
          <a:p>
            <a:pPr marL="0" indent="0" algn="just">
              <a:buNone/>
            </a:pPr>
            <a:r>
              <a:rPr lang="tr-TR" sz="1800" dirty="0"/>
              <a:t>Üniversiteden vize yazısının alınması vizeyi kolay almanızı sağlamak içindir. Bazı Konsoloslukların ya da Büyükelçiliklerin vize ücreti talebinde bulunması tamamen o kurumların inisiyatifindedir zira bu kurumlar, bulundukları ülkeler içerisinde bağımsızdır ve bu tarz uygulamaları tamamen bağlı oldukları devletlerle alakalıdır.</a:t>
            </a:r>
            <a:endParaRPr lang="tr-TR" sz="1800" b="1" dirty="0"/>
          </a:p>
          <a:p>
            <a:pPr marL="0" indent="0">
              <a:buNone/>
            </a:pPr>
            <a:endParaRPr lang="tr-TR" sz="1800" b="1" dirty="0"/>
          </a:p>
        </p:txBody>
      </p:sp>
    </p:spTree>
    <p:extLst>
      <p:ext uri="{BB962C8B-B14F-4D97-AF65-F5344CB8AC3E}">
        <p14:creationId xmlns:p14="http://schemas.microsoft.com/office/powerpoint/2010/main" val="1478685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487888"/>
          </a:xfrm>
        </p:spPr>
        <p:txBody>
          <a:bodyPr>
            <a:normAutofit fontScale="85000" lnSpcReduction="10000"/>
          </a:bodyPr>
          <a:lstStyle/>
          <a:p>
            <a:pPr marL="0" indent="0">
              <a:buNone/>
            </a:pPr>
            <a:r>
              <a:rPr lang="en-GB" b="1" dirty="0"/>
              <a:t>Erasmus </a:t>
            </a:r>
            <a:r>
              <a:rPr lang="en-GB" b="1" dirty="0" err="1"/>
              <a:t>değişim</a:t>
            </a:r>
            <a:r>
              <a:rPr lang="en-GB" b="1" dirty="0"/>
              <a:t> </a:t>
            </a:r>
            <a:r>
              <a:rPr lang="en-GB" b="1" dirty="0" err="1"/>
              <a:t>programına</a:t>
            </a:r>
            <a:r>
              <a:rPr lang="en-GB" b="1" dirty="0"/>
              <a:t> </a:t>
            </a:r>
            <a:r>
              <a:rPr lang="en-GB" b="1" dirty="0" err="1"/>
              <a:t>mezun</a:t>
            </a:r>
            <a:r>
              <a:rPr lang="en-GB" b="1" dirty="0"/>
              <a:t> </a:t>
            </a:r>
            <a:r>
              <a:rPr lang="en-GB" b="1" dirty="0" err="1"/>
              <a:t>olana</a:t>
            </a:r>
            <a:r>
              <a:rPr lang="en-GB" b="1" dirty="0"/>
              <a:t> </a:t>
            </a:r>
            <a:r>
              <a:rPr lang="en-GB" b="1" dirty="0" err="1"/>
              <a:t>kadar</a:t>
            </a:r>
            <a:r>
              <a:rPr lang="en-GB" b="1" dirty="0"/>
              <a:t> </a:t>
            </a:r>
            <a:r>
              <a:rPr lang="en-GB" b="1" dirty="0" err="1"/>
              <a:t>kaç</a:t>
            </a:r>
            <a:r>
              <a:rPr lang="en-GB" b="1" dirty="0"/>
              <a:t> </a:t>
            </a:r>
            <a:r>
              <a:rPr lang="en-GB" b="1" dirty="0" err="1" smtClean="0"/>
              <a:t>defa</a:t>
            </a:r>
            <a:r>
              <a:rPr lang="en-GB" b="1" dirty="0" smtClean="0"/>
              <a:t> </a:t>
            </a:r>
            <a:r>
              <a:rPr lang="en-GB" b="1" dirty="0" err="1"/>
              <a:t>başvuru</a:t>
            </a:r>
            <a:r>
              <a:rPr lang="en-GB" b="1" dirty="0"/>
              <a:t> </a:t>
            </a:r>
            <a:r>
              <a:rPr lang="en-GB" b="1" dirty="0" err="1"/>
              <a:t>yapılabilir</a:t>
            </a:r>
            <a:r>
              <a:rPr lang="en-GB" b="1" dirty="0"/>
              <a:t>? </a:t>
            </a:r>
            <a:endParaRPr lang="tr-TR" b="1" dirty="0" smtClean="0"/>
          </a:p>
          <a:p>
            <a:pPr marL="0" indent="0">
              <a:buNone/>
            </a:pPr>
            <a:endParaRPr lang="tr-TR" b="1" dirty="0"/>
          </a:p>
          <a:p>
            <a:pPr marL="0" indent="0" algn="just">
              <a:buNone/>
            </a:pPr>
            <a:r>
              <a:rPr lang="tr-TR" dirty="0" err="1" smtClean="0"/>
              <a:t>Erasmus</a:t>
            </a:r>
            <a:r>
              <a:rPr lang="tr-TR" dirty="0" smtClean="0"/>
              <a:t> programına </a:t>
            </a:r>
            <a:r>
              <a:rPr lang="tr-TR" dirty="0"/>
              <a:t>lisans, yüksek lisans ve doktora olmak </a:t>
            </a:r>
            <a:r>
              <a:rPr lang="tr-TR" dirty="0" smtClean="0"/>
              <a:t>üzere her eğitim kademesinde öğretim hareketliliği ve staj hareketliliği ayrı ayrı olmak üzere yalnız bir kez başvuru yapılabilir. </a:t>
            </a:r>
          </a:p>
          <a:p>
            <a:pPr marL="0" indent="0" algn="just">
              <a:buNone/>
            </a:pPr>
            <a:endParaRPr lang="tr-TR" dirty="0"/>
          </a:p>
          <a:p>
            <a:pPr marL="0" indent="0" algn="just">
              <a:buNone/>
            </a:pPr>
            <a:r>
              <a:rPr lang="en-GB" b="1" dirty="0" err="1"/>
              <a:t>Yurtdışında</a:t>
            </a:r>
            <a:r>
              <a:rPr lang="en-GB" b="1" dirty="0"/>
              <a:t> </a:t>
            </a:r>
            <a:r>
              <a:rPr lang="en-GB" b="1" dirty="0" err="1"/>
              <a:t>eğitim</a:t>
            </a:r>
            <a:r>
              <a:rPr lang="en-GB" b="1" dirty="0"/>
              <a:t> </a:t>
            </a:r>
            <a:r>
              <a:rPr lang="en-GB" b="1" dirty="0" err="1"/>
              <a:t>görülecek</a:t>
            </a:r>
            <a:r>
              <a:rPr lang="en-GB" b="1" dirty="0"/>
              <a:t> </a:t>
            </a:r>
            <a:r>
              <a:rPr lang="en-GB" b="1" dirty="0" err="1"/>
              <a:t>olan</a:t>
            </a:r>
            <a:r>
              <a:rPr lang="en-GB" b="1" dirty="0"/>
              <a:t> </a:t>
            </a:r>
            <a:r>
              <a:rPr lang="en-GB" b="1" dirty="0" err="1"/>
              <a:t>üniversitelerde</a:t>
            </a:r>
            <a:r>
              <a:rPr lang="en-GB" b="1" dirty="0"/>
              <a:t> </a:t>
            </a:r>
            <a:r>
              <a:rPr lang="en-GB" b="1" dirty="0" err="1"/>
              <a:t>barınacak</a:t>
            </a:r>
            <a:r>
              <a:rPr lang="en-GB" b="1" dirty="0"/>
              <a:t> </a:t>
            </a:r>
            <a:r>
              <a:rPr lang="en-GB" b="1" dirty="0" err="1"/>
              <a:t>yeri</a:t>
            </a:r>
            <a:r>
              <a:rPr lang="en-GB" b="1" dirty="0"/>
              <a:t> </a:t>
            </a:r>
            <a:r>
              <a:rPr lang="en-GB" b="1" dirty="0" err="1"/>
              <a:t>nasıl</a:t>
            </a:r>
            <a:r>
              <a:rPr lang="en-GB" b="1" dirty="0"/>
              <a:t> </a:t>
            </a:r>
            <a:r>
              <a:rPr lang="en-GB" b="1" dirty="0" err="1"/>
              <a:t>bulacağız</a:t>
            </a:r>
            <a:r>
              <a:rPr lang="en-GB" b="1" dirty="0" smtClean="0"/>
              <a:t>?</a:t>
            </a:r>
            <a:endParaRPr lang="tr-TR" b="1" dirty="0" smtClean="0"/>
          </a:p>
          <a:p>
            <a:pPr marL="0" indent="0" algn="just">
              <a:buNone/>
            </a:pPr>
            <a:r>
              <a:rPr lang="en-GB" dirty="0"/>
              <a:t/>
            </a:r>
            <a:br>
              <a:rPr lang="en-GB" dirty="0"/>
            </a:br>
            <a:r>
              <a:rPr lang="en-GB" dirty="0" err="1"/>
              <a:t>Yurtdışında</a:t>
            </a:r>
            <a:r>
              <a:rPr lang="en-GB" dirty="0"/>
              <a:t> </a:t>
            </a:r>
            <a:r>
              <a:rPr lang="en-GB" dirty="0" err="1"/>
              <a:t>eğitim</a:t>
            </a:r>
            <a:r>
              <a:rPr lang="en-GB" dirty="0"/>
              <a:t> </a:t>
            </a:r>
            <a:r>
              <a:rPr lang="en-GB" dirty="0" err="1"/>
              <a:t>görecek</a:t>
            </a:r>
            <a:r>
              <a:rPr lang="en-GB" dirty="0"/>
              <a:t> </a:t>
            </a:r>
            <a:r>
              <a:rPr lang="en-GB" dirty="0" err="1"/>
              <a:t>olduğunuz</a:t>
            </a:r>
            <a:r>
              <a:rPr lang="en-GB" dirty="0"/>
              <a:t> </a:t>
            </a:r>
            <a:r>
              <a:rPr lang="en-GB" dirty="0" err="1"/>
              <a:t>süre</a:t>
            </a:r>
            <a:r>
              <a:rPr lang="en-GB" dirty="0"/>
              <a:t> </a:t>
            </a:r>
            <a:r>
              <a:rPr lang="en-GB" dirty="0" err="1"/>
              <a:t>zarfında</a:t>
            </a:r>
            <a:r>
              <a:rPr lang="en-GB" dirty="0"/>
              <a:t> </a:t>
            </a:r>
            <a:r>
              <a:rPr lang="en-GB" dirty="0" err="1"/>
              <a:t>kalacak</a:t>
            </a:r>
            <a:r>
              <a:rPr lang="en-GB" dirty="0"/>
              <a:t> </a:t>
            </a:r>
            <a:r>
              <a:rPr lang="en-GB" dirty="0" err="1"/>
              <a:t>yeriniz</a:t>
            </a:r>
            <a:r>
              <a:rPr lang="en-GB" dirty="0"/>
              <a:t> </a:t>
            </a:r>
            <a:r>
              <a:rPr lang="en-GB" dirty="0" err="1"/>
              <a:t>genel</a:t>
            </a:r>
            <a:r>
              <a:rPr lang="en-GB" dirty="0"/>
              <a:t> </a:t>
            </a:r>
            <a:r>
              <a:rPr lang="en-GB" dirty="0" err="1"/>
              <a:t>olarak</a:t>
            </a:r>
            <a:r>
              <a:rPr lang="en-GB" dirty="0"/>
              <a:t> </a:t>
            </a:r>
            <a:r>
              <a:rPr lang="en-GB" dirty="0" err="1"/>
              <a:t>yurtdışındaki</a:t>
            </a:r>
            <a:r>
              <a:rPr lang="en-GB" dirty="0"/>
              <a:t> </a:t>
            </a:r>
            <a:r>
              <a:rPr lang="en-GB" dirty="0" err="1"/>
              <a:t>üniversite</a:t>
            </a:r>
            <a:r>
              <a:rPr lang="en-GB" dirty="0"/>
              <a:t> </a:t>
            </a:r>
            <a:r>
              <a:rPr lang="en-GB" dirty="0" err="1"/>
              <a:t>tarafından</a:t>
            </a:r>
            <a:r>
              <a:rPr lang="en-GB" dirty="0"/>
              <a:t> </a:t>
            </a:r>
            <a:r>
              <a:rPr lang="en-GB" dirty="0" err="1"/>
              <a:t>temin</a:t>
            </a:r>
            <a:r>
              <a:rPr lang="en-GB" dirty="0"/>
              <a:t> </a:t>
            </a:r>
            <a:r>
              <a:rPr lang="en-GB" dirty="0" err="1"/>
              <a:t>edilmektedir</a:t>
            </a:r>
            <a:r>
              <a:rPr lang="en-GB" dirty="0"/>
              <a:t>. </a:t>
            </a:r>
            <a:r>
              <a:rPr lang="en-GB" dirty="0" err="1"/>
              <a:t>Üniversite</a:t>
            </a:r>
            <a:r>
              <a:rPr lang="en-GB" dirty="0"/>
              <a:t> </a:t>
            </a:r>
            <a:r>
              <a:rPr lang="en-GB" dirty="0" err="1"/>
              <a:t>bu</a:t>
            </a:r>
            <a:r>
              <a:rPr lang="en-GB" dirty="0"/>
              <a:t> </a:t>
            </a:r>
            <a:r>
              <a:rPr lang="en-GB" dirty="0" err="1"/>
              <a:t>konuda</a:t>
            </a:r>
            <a:r>
              <a:rPr lang="en-GB" dirty="0"/>
              <a:t> </a:t>
            </a:r>
            <a:r>
              <a:rPr lang="en-GB" dirty="0" err="1"/>
              <a:t>öğrenciye</a:t>
            </a:r>
            <a:r>
              <a:rPr lang="en-GB" dirty="0"/>
              <a:t> </a:t>
            </a:r>
            <a:r>
              <a:rPr lang="en-GB" dirty="0" err="1"/>
              <a:t>yönlendirme</a:t>
            </a:r>
            <a:r>
              <a:rPr lang="en-GB" dirty="0"/>
              <a:t> </a:t>
            </a:r>
            <a:r>
              <a:rPr lang="en-GB" dirty="0" err="1"/>
              <a:t>yapmaktadır</a:t>
            </a:r>
            <a:r>
              <a:rPr lang="en-GB" dirty="0"/>
              <a:t> (accommodation form - </a:t>
            </a:r>
            <a:r>
              <a:rPr lang="en-GB" dirty="0" err="1"/>
              <a:t>konaklama</a:t>
            </a:r>
            <a:r>
              <a:rPr lang="en-GB" dirty="0"/>
              <a:t> </a:t>
            </a:r>
            <a:r>
              <a:rPr lang="en-GB" dirty="0" err="1"/>
              <a:t>formu</a:t>
            </a:r>
            <a:r>
              <a:rPr lang="en-GB" dirty="0"/>
              <a:t> </a:t>
            </a:r>
            <a:r>
              <a:rPr lang="en-GB" dirty="0" err="1"/>
              <a:t>göndermektedir</a:t>
            </a:r>
            <a:r>
              <a:rPr lang="en-GB" dirty="0"/>
              <a:t>) </a:t>
            </a:r>
            <a:r>
              <a:rPr lang="en-GB" dirty="0" err="1"/>
              <a:t>ancak</a:t>
            </a:r>
            <a:r>
              <a:rPr lang="en-GB" dirty="0"/>
              <a:t> </a:t>
            </a:r>
            <a:r>
              <a:rPr lang="en-GB" dirty="0" err="1"/>
              <a:t>bazı</a:t>
            </a:r>
            <a:r>
              <a:rPr lang="en-GB" dirty="0"/>
              <a:t> </a:t>
            </a:r>
            <a:r>
              <a:rPr lang="en-GB" dirty="0" err="1"/>
              <a:t>ülkeler</a:t>
            </a:r>
            <a:r>
              <a:rPr lang="en-GB" dirty="0"/>
              <a:t> </a:t>
            </a:r>
            <a:r>
              <a:rPr lang="en-GB" dirty="0" err="1"/>
              <a:t>ve</a:t>
            </a:r>
            <a:r>
              <a:rPr lang="en-GB" dirty="0"/>
              <a:t> </a:t>
            </a:r>
            <a:r>
              <a:rPr lang="en-GB" dirty="0" err="1"/>
              <a:t>üniversitelerde</a:t>
            </a:r>
            <a:r>
              <a:rPr lang="en-GB" dirty="0"/>
              <a:t> </a:t>
            </a:r>
            <a:r>
              <a:rPr lang="en-GB" dirty="0" err="1"/>
              <a:t>ise</a:t>
            </a:r>
            <a:r>
              <a:rPr lang="en-GB" dirty="0"/>
              <a:t> </a:t>
            </a:r>
            <a:r>
              <a:rPr lang="en-GB" dirty="0" err="1"/>
              <a:t>kalacak</a:t>
            </a:r>
            <a:r>
              <a:rPr lang="en-GB" dirty="0"/>
              <a:t> </a:t>
            </a:r>
            <a:r>
              <a:rPr lang="en-GB" dirty="0" err="1"/>
              <a:t>yer</a:t>
            </a:r>
            <a:r>
              <a:rPr lang="en-GB" dirty="0"/>
              <a:t> </a:t>
            </a:r>
            <a:r>
              <a:rPr lang="en-GB" dirty="0" err="1"/>
              <a:t>tamamen</a:t>
            </a:r>
            <a:r>
              <a:rPr lang="en-GB" dirty="0"/>
              <a:t> </a:t>
            </a:r>
            <a:r>
              <a:rPr lang="en-GB" dirty="0" err="1"/>
              <a:t>öğrenci</a:t>
            </a:r>
            <a:r>
              <a:rPr lang="en-GB" dirty="0"/>
              <a:t> </a:t>
            </a:r>
            <a:r>
              <a:rPr lang="en-GB" dirty="0" err="1"/>
              <a:t>tarafından</a:t>
            </a:r>
            <a:r>
              <a:rPr lang="en-GB" dirty="0"/>
              <a:t> </a:t>
            </a:r>
            <a:r>
              <a:rPr lang="en-GB" dirty="0" err="1"/>
              <a:t>ayarlanmak</a:t>
            </a:r>
            <a:r>
              <a:rPr lang="en-GB" dirty="0"/>
              <a:t> </a:t>
            </a:r>
            <a:r>
              <a:rPr lang="en-GB" dirty="0" err="1"/>
              <a:t>durumundadır</a:t>
            </a:r>
            <a:r>
              <a:rPr lang="en-GB" dirty="0"/>
              <a:t>.</a:t>
            </a:r>
          </a:p>
        </p:txBody>
      </p:sp>
    </p:spTree>
    <p:extLst>
      <p:ext uri="{BB962C8B-B14F-4D97-AF65-F5344CB8AC3E}">
        <p14:creationId xmlns:p14="http://schemas.microsoft.com/office/powerpoint/2010/main" val="3199724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415880"/>
          </a:xfrm>
        </p:spPr>
        <p:txBody>
          <a:bodyPr>
            <a:normAutofit lnSpcReduction="10000"/>
          </a:bodyPr>
          <a:lstStyle/>
          <a:p>
            <a:pPr marL="0" indent="0">
              <a:buNone/>
            </a:pPr>
            <a:r>
              <a:rPr lang="en-GB" b="1" dirty="0" err="1"/>
              <a:t>Gittiğim</a:t>
            </a:r>
            <a:r>
              <a:rPr lang="en-GB" b="1" dirty="0"/>
              <a:t> </a:t>
            </a:r>
            <a:r>
              <a:rPr lang="en-GB" b="1" dirty="0" err="1"/>
              <a:t>üniversitede</a:t>
            </a:r>
            <a:r>
              <a:rPr lang="en-GB" b="1" dirty="0"/>
              <a:t> </a:t>
            </a:r>
            <a:r>
              <a:rPr lang="en-GB" b="1" dirty="0" err="1"/>
              <a:t>planlanan</a:t>
            </a:r>
            <a:r>
              <a:rPr lang="en-GB" b="1" dirty="0"/>
              <a:t> </a:t>
            </a:r>
            <a:r>
              <a:rPr lang="en-GB" b="1" dirty="0" err="1"/>
              <a:t>faaliyet</a:t>
            </a:r>
            <a:r>
              <a:rPr lang="en-GB" b="1" dirty="0"/>
              <a:t> </a:t>
            </a:r>
            <a:r>
              <a:rPr lang="en-GB" b="1" dirty="0" err="1"/>
              <a:t>dönemi</a:t>
            </a:r>
            <a:r>
              <a:rPr lang="en-GB" b="1" dirty="0"/>
              <a:t> </a:t>
            </a:r>
            <a:r>
              <a:rPr lang="en-GB" b="1" dirty="0" err="1"/>
              <a:t>tamamlanmadan</a:t>
            </a:r>
            <a:r>
              <a:rPr lang="en-GB" b="1" dirty="0"/>
              <a:t> </a:t>
            </a:r>
            <a:r>
              <a:rPr lang="en-GB" b="1" dirty="0" err="1"/>
              <a:t>geri</a:t>
            </a:r>
            <a:r>
              <a:rPr lang="en-GB" b="1" dirty="0"/>
              <a:t> </a:t>
            </a:r>
            <a:r>
              <a:rPr lang="en-GB" b="1" dirty="0" err="1"/>
              <a:t>döndüm</a:t>
            </a:r>
            <a:r>
              <a:rPr lang="en-GB" b="1" dirty="0"/>
              <a:t> </a:t>
            </a:r>
            <a:r>
              <a:rPr lang="en-GB" b="1" dirty="0" err="1"/>
              <a:t>takdirde</a:t>
            </a:r>
            <a:r>
              <a:rPr lang="en-GB" b="1" dirty="0"/>
              <a:t> </a:t>
            </a:r>
            <a:r>
              <a:rPr lang="en-GB" b="1" dirty="0" err="1"/>
              <a:t>nasıl</a:t>
            </a:r>
            <a:r>
              <a:rPr lang="en-GB" b="1" dirty="0"/>
              <a:t> </a:t>
            </a:r>
            <a:r>
              <a:rPr lang="en-GB" b="1" dirty="0" err="1"/>
              <a:t>bir</a:t>
            </a:r>
            <a:r>
              <a:rPr lang="en-GB" b="1" dirty="0"/>
              <a:t> </a:t>
            </a:r>
            <a:r>
              <a:rPr lang="en-GB" b="1" dirty="0" err="1"/>
              <a:t>uygulamayla</a:t>
            </a:r>
            <a:r>
              <a:rPr lang="en-GB" b="1" dirty="0"/>
              <a:t> </a:t>
            </a:r>
            <a:r>
              <a:rPr lang="en-GB" b="1" dirty="0" err="1"/>
              <a:t>karşılaşırım</a:t>
            </a:r>
            <a:r>
              <a:rPr lang="en-GB" b="1" dirty="0" smtClean="0"/>
              <a:t>?</a:t>
            </a:r>
            <a:endParaRPr lang="tr-TR" b="1" dirty="0" smtClean="0"/>
          </a:p>
          <a:p>
            <a:pPr marL="0" indent="0">
              <a:buNone/>
            </a:pPr>
            <a:endParaRPr lang="tr-TR" b="1" dirty="0"/>
          </a:p>
          <a:p>
            <a:pPr marL="0" indent="0">
              <a:buNone/>
            </a:pPr>
            <a:r>
              <a:rPr lang="en-GB" dirty="0" err="1"/>
              <a:t>Öğrencilerin</a:t>
            </a:r>
            <a:r>
              <a:rPr lang="en-GB" dirty="0"/>
              <a:t>,  </a:t>
            </a:r>
            <a:r>
              <a:rPr lang="en-GB" dirty="0" err="1"/>
              <a:t>zorunluluk</a:t>
            </a:r>
            <a:r>
              <a:rPr lang="en-GB" dirty="0"/>
              <a:t> </a:t>
            </a:r>
            <a:r>
              <a:rPr lang="en-GB" dirty="0" err="1"/>
              <a:t>nedeniyle</a:t>
            </a:r>
            <a:r>
              <a:rPr lang="en-GB" dirty="0"/>
              <a:t> (</a:t>
            </a:r>
            <a:r>
              <a:rPr lang="en-GB" dirty="0" err="1"/>
              <a:t>ailevi</a:t>
            </a:r>
            <a:r>
              <a:rPr lang="en-GB" dirty="0"/>
              <a:t> </a:t>
            </a:r>
            <a:r>
              <a:rPr lang="en-GB" dirty="0" err="1"/>
              <a:t>sebepler</a:t>
            </a:r>
            <a:r>
              <a:rPr lang="en-GB" dirty="0"/>
              <a:t>, </a:t>
            </a:r>
            <a:r>
              <a:rPr lang="en-GB" dirty="0" err="1"/>
              <a:t>sağlık</a:t>
            </a:r>
            <a:r>
              <a:rPr lang="en-GB" dirty="0"/>
              <a:t> </a:t>
            </a:r>
            <a:r>
              <a:rPr lang="en-GB" dirty="0" err="1"/>
              <a:t>sebepleri</a:t>
            </a:r>
            <a:r>
              <a:rPr lang="en-GB" dirty="0"/>
              <a:t> </a:t>
            </a:r>
            <a:r>
              <a:rPr lang="en-GB" dirty="0" err="1"/>
              <a:t>gibi</a:t>
            </a:r>
            <a:r>
              <a:rPr lang="en-GB" dirty="0"/>
              <a:t>) </a:t>
            </a:r>
            <a:r>
              <a:rPr lang="en-GB" dirty="0" err="1"/>
              <a:t>planlanan</a:t>
            </a:r>
            <a:r>
              <a:rPr lang="en-GB" dirty="0"/>
              <a:t> </a:t>
            </a:r>
            <a:r>
              <a:rPr lang="en-GB" dirty="0" err="1"/>
              <a:t>hareketlilik</a:t>
            </a:r>
            <a:r>
              <a:rPr lang="en-GB" dirty="0"/>
              <a:t> </a:t>
            </a:r>
            <a:r>
              <a:rPr lang="en-GB" dirty="0" err="1"/>
              <a:t>faaliyeti</a:t>
            </a:r>
            <a:r>
              <a:rPr lang="en-GB" dirty="0"/>
              <a:t> </a:t>
            </a:r>
            <a:r>
              <a:rPr lang="en-GB" dirty="0" err="1"/>
              <a:t>döneminden</a:t>
            </a:r>
            <a:r>
              <a:rPr lang="en-GB" dirty="0"/>
              <a:t> </a:t>
            </a:r>
            <a:r>
              <a:rPr lang="en-GB" dirty="0" err="1"/>
              <a:t>erken</a:t>
            </a:r>
            <a:r>
              <a:rPr lang="en-GB" dirty="0"/>
              <a:t> </a:t>
            </a:r>
            <a:r>
              <a:rPr lang="en-GB" dirty="0" err="1"/>
              <a:t>dönmesi</a:t>
            </a:r>
            <a:r>
              <a:rPr lang="en-GB" dirty="0"/>
              <a:t> </a:t>
            </a:r>
            <a:r>
              <a:rPr lang="en-GB" dirty="0" err="1"/>
              <a:t>durumunda</a:t>
            </a:r>
            <a:r>
              <a:rPr lang="en-GB" dirty="0"/>
              <a:t>, </a:t>
            </a:r>
            <a:r>
              <a:rPr lang="en-GB" dirty="0" err="1"/>
              <a:t>öğrencinin</a:t>
            </a:r>
            <a:r>
              <a:rPr lang="en-GB" dirty="0"/>
              <a:t> </a:t>
            </a:r>
            <a:r>
              <a:rPr lang="en-GB" dirty="0" err="1"/>
              <a:t>yurtdışında</a:t>
            </a:r>
            <a:r>
              <a:rPr lang="en-GB" dirty="0"/>
              <a:t> </a:t>
            </a:r>
            <a:r>
              <a:rPr lang="en-GB" dirty="0" err="1"/>
              <a:t>kaldığı</a:t>
            </a:r>
            <a:r>
              <a:rPr lang="en-GB" dirty="0"/>
              <a:t> </a:t>
            </a:r>
            <a:r>
              <a:rPr lang="en-GB" dirty="0" err="1"/>
              <a:t>süre</a:t>
            </a:r>
            <a:r>
              <a:rPr lang="en-GB" dirty="0"/>
              <a:t> </a:t>
            </a:r>
            <a:r>
              <a:rPr lang="en-GB" dirty="0" err="1"/>
              <a:t>karşılığı</a:t>
            </a:r>
            <a:r>
              <a:rPr lang="en-GB" dirty="0"/>
              <a:t> </a:t>
            </a:r>
            <a:r>
              <a:rPr lang="en-GB" dirty="0" err="1"/>
              <a:t>hibe</a:t>
            </a:r>
            <a:r>
              <a:rPr lang="en-GB" dirty="0"/>
              <a:t> </a:t>
            </a:r>
            <a:r>
              <a:rPr lang="en-GB" dirty="0" err="1"/>
              <a:t>miktarı</a:t>
            </a:r>
            <a:r>
              <a:rPr lang="en-GB" dirty="0"/>
              <a:t> </a:t>
            </a:r>
            <a:r>
              <a:rPr lang="en-GB" dirty="0" err="1"/>
              <a:t>öğrenci</a:t>
            </a:r>
            <a:r>
              <a:rPr lang="en-GB" dirty="0"/>
              <a:t> de </a:t>
            </a:r>
            <a:r>
              <a:rPr lang="en-GB" dirty="0" err="1"/>
              <a:t>bırakılmak</a:t>
            </a:r>
            <a:r>
              <a:rPr lang="en-GB" dirty="0"/>
              <a:t> </a:t>
            </a:r>
            <a:r>
              <a:rPr lang="en-GB" dirty="0" err="1"/>
              <a:t>üzere</a:t>
            </a:r>
            <a:r>
              <a:rPr lang="en-GB" dirty="0"/>
              <a:t> </a:t>
            </a:r>
            <a:r>
              <a:rPr lang="en-GB" dirty="0" err="1"/>
              <a:t>fazladan</a:t>
            </a:r>
            <a:r>
              <a:rPr lang="en-GB" dirty="0"/>
              <a:t> </a:t>
            </a:r>
            <a:r>
              <a:rPr lang="en-GB" dirty="0" err="1"/>
              <a:t>ödenen</a:t>
            </a:r>
            <a:r>
              <a:rPr lang="en-GB" dirty="0"/>
              <a:t> </a:t>
            </a:r>
            <a:r>
              <a:rPr lang="en-GB" dirty="0" err="1"/>
              <a:t>hibenin</a:t>
            </a:r>
            <a:r>
              <a:rPr lang="en-GB" dirty="0"/>
              <a:t> </a:t>
            </a:r>
            <a:r>
              <a:rPr lang="en-GB" dirty="0" err="1"/>
              <a:t>iadesi</a:t>
            </a:r>
            <a:r>
              <a:rPr lang="en-GB" dirty="0"/>
              <a:t> </a:t>
            </a:r>
            <a:r>
              <a:rPr lang="en-GB" dirty="0" err="1"/>
              <a:t>istenir</a:t>
            </a:r>
            <a:r>
              <a:rPr lang="en-GB" dirty="0"/>
              <a:t>. </a:t>
            </a:r>
            <a:r>
              <a:rPr lang="en-GB" dirty="0" err="1"/>
              <a:t>Öğrencinin</a:t>
            </a:r>
            <a:r>
              <a:rPr lang="en-GB" dirty="0"/>
              <a:t> </a:t>
            </a:r>
            <a:r>
              <a:rPr lang="en-GB" dirty="0" err="1"/>
              <a:t>gerekçe</a:t>
            </a:r>
            <a:r>
              <a:rPr lang="en-GB" dirty="0"/>
              <a:t> </a:t>
            </a:r>
            <a:r>
              <a:rPr lang="en-GB" dirty="0" err="1"/>
              <a:t>göstermeksizin</a:t>
            </a:r>
            <a:r>
              <a:rPr lang="en-GB" dirty="0"/>
              <a:t> </a:t>
            </a:r>
            <a:r>
              <a:rPr lang="en-GB" dirty="0" err="1"/>
              <a:t>faaliyet</a:t>
            </a:r>
            <a:r>
              <a:rPr lang="en-GB" dirty="0"/>
              <a:t> </a:t>
            </a:r>
            <a:r>
              <a:rPr lang="en-GB" dirty="0" err="1"/>
              <a:t>dönemini</a:t>
            </a:r>
            <a:r>
              <a:rPr lang="en-GB" dirty="0"/>
              <a:t> </a:t>
            </a:r>
            <a:r>
              <a:rPr lang="en-GB" dirty="0" err="1"/>
              <a:t>tamamlaması</a:t>
            </a:r>
            <a:r>
              <a:rPr lang="en-GB" dirty="0"/>
              <a:t> </a:t>
            </a:r>
            <a:r>
              <a:rPr lang="en-GB" dirty="0" err="1"/>
              <a:t>halinde</a:t>
            </a:r>
            <a:r>
              <a:rPr lang="en-GB" dirty="0"/>
              <a:t> </a:t>
            </a:r>
            <a:r>
              <a:rPr lang="en-GB" dirty="0" err="1"/>
              <a:t>ise</a:t>
            </a:r>
            <a:r>
              <a:rPr lang="en-GB" dirty="0"/>
              <a:t>, </a:t>
            </a:r>
            <a:r>
              <a:rPr lang="en-GB" dirty="0" err="1"/>
              <a:t>bütün</a:t>
            </a:r>
            <a:r>
              <a:rPr lang="en-GB" dirty="0"/>
              <a:t> </a:t>
            </a:r>
            <a:r>
              <a:rPr lang="en-GB" dirty="0" err="1"/>
              <a:t>hibe</a:t>
            </a:r>
            <a:r>
              <a:rPr lang="en-GB" dirty="0"/>
              <a:t> </a:t>
            </a:r>
            <a:r>
              <a:rPr lang="en-GB" dirty="0" err="1"/>
              <a:t>geri</a:t>
            </a:r>
            <a:r>
              <a:rPr lang="en-GB" dirty="0"/>
              <a:t> </a:t>
            </a:r>
            <a:r>
              <a:rPr lang="en-GB" dirty="0" err="1"/>
              <a:t>alınır</a:t>
            </a:r>
            <a:r>
              <a:rPr lang="en-GB" dirty="0"/>
              <a:t>. Her ne </a:t>
            </a:r>
            <a:r>
              <a:rPr lang="en-GB" dirty="0" err="1"/>
              <a:t>koşul</a:t>
            </a:r>
            <a:r>
              <a:rPr lang="en-GB" dirty="0"/>
              <a:t> </a:t>
            </a:r>
            <a:r>
              <a:rPr lang="en-GB" dirty="0" err="1"/>
              <a:t>olursa</a:t>
            </a:r>
            <a:r>
              <a:rPr lang="en-GB" dirty="0"/>
              <a:t> </a:t>
            </a:r>
            <a:r>
              <a:rPr lang="en-GB" dirty="0" err="1"/>
              <a:t>olsun</a:t>
            </a:r>
            <a:r>
              <a:rPr lang="en-GB" dirty="0"/>
              <a:t> Erasmus </a:t>
            </a:r>
            <a:r>
              <a:rPr lang="en-GB" dirty="0" err="1"/>
              <a:t>hibesini</a:t>
            </a:r>
            <a:r>
              <a:rPr lang="en-GB" dirty="0"/>
              <a:t> </a:t>
            </a:r>
            <a:r>
              <a:rPr lang="en-GB" dirty="0" err="1"/>
              <a:t>alıp</a:t>
            </a:r>
            <a:r>
              <a:rPr lang="en-GB" dirty="0"/>
              <a:t> </a:t>
            </a:r>
            <a:r>
              <a:rPr lang="en-GB" dirty="0" err="1"/>
              <a:t>yurtdışına</a:t>
            </a:r>
            <a:r>
              <a:rPr lang="en-GB" dirty="0"/>
              <a:t> </a:t>
            </a:r>
            <a:r>
              <a:rPr lang="en-GB" dirty="0" err="1"/>
              <a:t>çıkan</a:t>
            </a:r>
            <a:r>
              <a:rPr lang="en-GB" dirty="0"/>
              <a:t> </a:t>
            </a:r>
            <a:r>
              <a:rPr lang="en-GB" dirty="0" err="1"/>
              <a:t>bir</a:t>
            </a:r>
            <a:r>
              <a:rPr lang="en-GB" dirty="0"/>
              <a:t> </a:t>
            </a:r>
            <a:r>
              <a:rPr lang="en-GB" dirty="0" err="1"/>
              <a:t>öğrenci</a:t>
            </a:r>
            <a:r>
              <a:rPr lang="en-GB" dirty="0"/>
              <a:t>, </a:t>
            </a:r>
            <a:r>
              <a:rPr lang="en-GB" dirty="0" err="1"/>
              <a:t>kesinlikle</a:t>
            </a:r>
            <a:r>
              <a:rPr lang="en-GB" dirty="0"/>
              <a:t> </a:t>
            </a:r>
            <a:r>
              <a:rPr lang="en-GB" dirty="0" err="1"/>
              <a:t>ikinci</a:t>
            </a:r>
            <a:r>
              <a:rPr lang="en-GB" dirty="0"/>
              <a:t> </a:t>
            </a:r>
            <a:r>
              <a:rPr lang="en-GB" dirty="0" err="1"/>
              <a:t>kez</a:t>
            </a:r>
            <a:r>
              <a:rPr lang="en-GB" dirty="0"/>
              <a:t> Erasmus </a:t>
            </a:r>
            <a:r>
              <a:rPr lang="en-GB" dirty="0" err="1"/>
              <a:t>öğrencisi</a:t>
            </a:r>
            <a:r>
              <a:rPr lang="en-GB" dirty="0"/>
              <a:t> </a:t>
            </a:r>
            <a:r>
              <a:rPr lang="en-GB" dirty="0" err="1"/>
              <a:t>olamaz</a:t>
            </a:r>
            <a:r>
              <a:rPr lang="en-GB" dirty="0"/>
              <a:t>.</a:t>
            </a:r>
          </a:p>
        </p:txBody>
      </p:sp>
    </p:spTree>
    <p:extLst>
      <p:ext uri="{BB962C8B-B14F-4D97-AF65-F5344CB8AC3E}">
        <p14:creationId xmlns:p14="http://schemas.microsoft.com/office/powerpoint/2010/main" val="3180423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487888"/>
          </a:xfrm>
        </p:spPr>
        <p:txBody>
          <a:bodyPr>
            <a:normAutofit fontScale="92500"/>
          </a:bodyPr>
          <a:lstStyle/>
          <a:p>
            <a:pPr marL="0" indent="0">
              <a:buNone/>
            </a:pPr>
            <a:r>
              <a:rPr lang="en-GB" b="1" dirty="0" err="1"/>
              <a:t>Güz</a:t>
            </a:r>
            <a:r>
              <a:rPr lang="en-GB" b="1" dirty="0"/>
              <a:t> </a:t>
            </a:r>
            <a:r>
              <a:rPr lang="en-GB" b="1" dirty="0" err="1"/>
              <a:t>dönemi</a:t>
            </a:r>
            <a:r>
              <a:rPr lang="en-GB" b="1" dirty="0"/>
              <a:t> </a:t>
            </a:r>
            <a:r>
              <a:rPr lang="en-GB" b="1" dirty="0" err="1"/>
              <a:t>için</a:t>
            </a:r>
            <a:r>
              <a:rPr lang="en-GB" b="1" dirty="0"/>
              <a:t> </a:t>
            </a:r>
            <a:r>
              <a:rPr lang="en-GB" b="1" dirty="0" err="1"/>
              <a:t>yurtdışına</a:t>
            </a:r>
            <a:r>
              <a:rPr lang="en-GB" b="1" dirty="0"/>
              <a:t> </a:t>
            </a:r>
            <a:r>
              <a:rPr lang="en-GB" b="1" dirty="0" err="1"/>
              <a:t>tek</a:t>
            </a:r>
            <a:r>
              <a:rPr lang="en-GB" b="1" dirty="0"/>
              <a:t> </a:t>
            </a:r>
            <a:r>
              <a:rPr lang="en-GB" b="1" dirty="0" err="1"/>
              <a:t>dönemlik</a:t>
            </a:r>
            <a:r>
              <a:rPr lang="en-GB" b="1" dirty="0"/>
              <a:t> </a:t>
            </a:r>
            <a:r>
              <a:rPr lang="en-GB" b="1" dirty="0" err="1"/>
              <a:t>giden</a:t>
            </a:r>
            <a:r>
              <a:rPr lang="en-GB" b="1" dirty="0"/>
              <a:t> </a:t>
            </a:r>
            <a:r>
              <a:rPr lang="en-GB" b="1" dirty="0" err="1"/>
              <a:t>bir</a:t>
            </a:r>
            <a:r>
              <a:rPr lang="en-GB" b="1" dirty="0"/>
              <a:t> </a:t>
            </a:r>
            <a:r>
              <a:rPr lang="en-GB" b="1" dirty="0" err="1"/>
              <a:t>öğrenci</a:t>
            </a:r>
            <a:r>
              <a:rPr lang="en-GB" b="1" dirty="0"/>
              <a:t> </a:t>
            </a:r>
            <a:r>
              <a:rPr lang="en-GB" b="1" dirty="0" err="1"/>
              <a:t>eğitim</a:t>
            </a:r>
            <a:r>
              <a:rPr lang="en-GB" b="1" dirty="0"/>
              <a:t> </a:t>
            </a:r>
            <a:r>
              <a:rPr lang="en-GB" b="1" dirty="0" err="1"/>
              <a:t>dönemini</a:t>
            </a:r>
            <a:r>
              <a:rPr lang="en-GB" b="1" dirty="0"/>
              <a:t> </a:t>
            </a:r>
            <a:r>
              <a:rPr lang="en-GB" b="1" dirty="0" err="1"/>
              <a:t>bahar</a:t>
            </a:r>
            <a:r>
              <a:rPr lang="en-GB" b="1" dirty="0"/>
              <a:t> </a:t>
            </a:r>
            <a:r>
              <a:rPr lang="en-GB" b="1" dirty="0" err="1"/>
              <a:t>dönemi</a:t>
            </a:r>
            <a:r>
              <a:rPr lang="en-GB" b="1" dirty="0"/>
              <a:t> </a:t>
            </a:r>
            <a:r>
              <a:rPr lang="en-GB" b="1" dirty="0" err="1"/>
              <a:t>için</a:t>
            </a:r>
            <a:r>
              <a:rPr lang="en-GB" b="1" dirty="0"/>
              <a:t> de </a:t>
            </a:r>
            <a:r>
              <a:rPr lang="en-GB" b="1" dirty="0" err="1"/>
              <a:t>uzatabilir</a:t>
            </a:r>
            <a:r>
              <a:rPr lang="en-GB" b="1" dirty="0"/>
              <a:t> mi</a:t>
            </a:r>
            <a:r>
              <a:rPr lang="en-GB" b="1" dirty="0" smtClean="0"/>
              <a:t>?</a:t>
            </a:r>
            <a:endParaRPr lang="tr-TR" b="1" dirty="0" smtClean="0"/>
          </a:p>
          <a:p>
            <a:pPr marL="0" indent="0">
              <a:buNone/>
            </a:pPr>
            <a:endParaRPr lang="tr-TR" b="1" dirty="0" smtClean="0"/>
          </a:p>
          <a:p>
            <a:pPr marL="0" indent="0">
              <a:buNone/>
            </a:pPr>
            <a:r>
              <a:rPr lang="en-GB" dirty="0"/>
              <a:t>Erasmus </a:t>
            </a:r>
            <a:r>
              <a:rPr lang="en-GB" dirty="0" err="1"/>
              <a:t>Programına</a:t>
            </a:r>
            <a:r>
              <a:rPr lang="en-GB" dirty="0"/>
              <a:t> </a:t>
            </a:r>
            <a:r>
              <a:rPr lang="en-GB" dirty="0" err="1"/>
              <a:t>katılan</a:t>
            </a:r>
            <a:r>
              <a:rPr lang="en-GB" dirty="0"/>
              <a:t> </a:t>
            </a:r>
            <a:r>
              <a:rPr lang="en-GB" dirty="0" err="1"/>
              <a:t>öğrenci</a:t>
            </a:r>
            <a:r>
              <a:rPr lang="en-GB" dirty="0"/>
              <a:t> </a:t>
            </a:r>
            <a:r>
              <a:rPr lang="en-GB" dirty="0" err="1"/>
              <a:t>kendi</a:t>
            </a:r>
            <a:r>
              <a:rPr lang="en-GB" dirty="0"/>
              <a:t> </a:t>
            </a:r>
            <a:r>
              <a:rPr lang="en-GB" dirty="0" err="1"/>
              <a:t>okulunun</a:t>
            </a:r>
            <a:r>
              <a:rPr lang="en-GB" dirty="0"/>
              <a:t> </a:t>
            </a:r>
            <a:r>
              <a:rPr lang="en-GB" dirty="0" err="1"/>
              <a:t>hibe</a:t>
            </a:r>
            <a:r>
              <a:rPr lang="en-GB" dirty="0"/>
              <a:t> </a:t>
            </a:r>
            <a:r>
              <a:rPr lang="en-GB" dirty="0" err="1"/>
              <a:t>durumuna</a:t>
            </a:r>
            <a:r>
              <a:rPr lang="en-GB" dirty="0"/>
              <a:t> </a:t>
            </a:r>
            <a:r>
              <a:rPr lang="en-GB" dirty="0" err="1"/>
              <a:t>göre</a:t>
            </a:r>
            <a:r>
              <a:rPr lang="en-GB" dirty="0"/>
              <a:t>; </a:t>
            </a:r>
            <a:r>
              <a:rPr lang="en-GB" dirty="0" err="1"/>
              <a:t>üniversitesinden</a:t>
            </a:r>
            <a:r>
              <a:rPr lang="en-GB" dirty="0"/>
              <a:t> </a:t>
            </a:r>
            <a:r>
              <a:rPr lang="en-GB" dirty="0" err="1"/>
              <a:t>hibe</a:t>
            </a:r>
            <a:r>
              <a:rPr lang="en-GB" dirty="0"/>
              <a:t> </a:t>
            </a:r>
            <a:r>
              <a:rPr lang="en-GB" dirty="0" err="1"/>
              <a:t>yeterliliğinin</a:t>
            </a:r>
            <a:r>
              <a:rPr lang="en-GB" dirty="0"/>
              <a:t> </a:t>
            </a:r>
            <a:r>
              <a:rPr lang="en-GB" dirty="0" err="1"/>
              <a:t>teyidini</a:t>
            </a:r>
            <a:r>
              <a:rPr lang="en-GB" dirty="0"/>
              <a:t> </a:t>
            </a:r>
            <a:r>
              <a:rPr lang="en-GB" dirty="0" err="1"/>
              <a:t>almalıdır</a:t>
            </a:r>
            <a:r>
              <a:rPr lang="en-GB" dirty="0"/>
              <a:t>. </a:t>
            </a:r>
            <a:r>
              <a:rPr lang="en-GB" dirty="0" err="1"/>
              <a:t>Akabinde</a:t>
            </a:r>
            <a:r>
              <a:rPr lang="en-GB" dirty="0"/>
              <a:t> </a:t>
            </a:r>
            <a:r>
              <a:rPr lang="en-GB" dirty="0" err="1"/>
              <a:t>Bölüm</a:t>
            </a:r>
            <a:r>
              <a:rPr lang="en-GB" dirty="0"/>
              <a:t> </a:t>
            </a:r>
            <a:r>
              <a:rPr lang="en-GB" dirty="0" err="1"/>
              <a:t>Koordinatörünün</a:t>
            </a:r>
            <a:r>
              <a:rPr lang="en-GB" dirty="0"/>
              <a:t> </a:t>
            </a:r>
            <a:r>
              <a:rPr lang="en-GB" dirty="0" err="1"/>
              <a:t>onayını</a:t>
            </a:r>
            <a:r>
              <a:rPr lang="en-GB" dirty="0"/>
              <a:t> </a:t>
            </a:r>
            <a:r>
              <a:rPr lang="en-GB" dirty="0" err="1"/>
              <a:t>alması</a:t>
            </a:r>
            <a:r>
              <a:rPr lang="en-GB" dirty="0"/>
              <a:t> </a:t>
            </a:r>
            <a:r>
              <a:rPr lang="en-GB" dirty="0" err="1"/>
              <a:t>halinde</a:t>
            </a:r>
            <a:r>
              <a:rPr lang="en-GB" dirty="0"/>
              <a:t> learning </a:t>
            </a:r>
            <a:r>
              <a:rPr lang="en-GB" dirty="0" smtClean="0"/>
              <a:t>agreement</a:t>
            </a:r>
            <a:r>
              <a:rPr lang="tr-TR" dirty="0" smtClean="0"/>
              <a:t> </a:t>
            </a:r>
            <a:r>
              <a:rPr lang="en-GB" dirty="0" err="1" smtClean="0"/>
              <a:t>ve</a:t>
            </a:r>
            <a:r>
              <a:rPr lang="en-GB" dirty="0" smtClean="0"/>
              <a:t> </a:t>
            </a:r>
            <a:r>
              <a:rPr lang="en-GB" dirty="0" err="1"/>
              <a:t>intibak</a:t>
            </a:r>
            <a:r>
              <a:rPr lang="en-GB" dirty="0"/>
              <a:t> </a:t>
            </a:r>
            <a:r>
              <a:rPr lang="en-GB" dirty="0" err="1"/>
              <a:t>işlemlerini</a:t>
            </a:r>
            <a:r>
              <a:rPr lang="en-GB" dirty="0"/>
              <a:t> </a:t>
            </a:r>
            <a:r>
              <a:rPr lang="en-GB" dirty="0" err="1"/>
              <a:t>yeniden</a:t>
            </a:r>
            <a:r>
              <a:rPr lang="en-GB" dirty="0"/>
              <a:t> </a:t>
            </a:r>
            <a:r>
              <a:rPr lang="en-GB" dirty="0" err="1"/>
              <a:t>yapmalıdır</a:t>
            </a:r>
            <a:r>
              <a:rPr lang="en-GB" dirty="0"/>
              <a:t>. </a:t>
            </a:r>
            <a:r>
              <a:rPr lang="en-GB" dirty="0" err="1"/>
              <a:t>Ayrıca</a:t>
            </a:r>
            <a:r>
              <a:rPr lang="en-GB" dirty="0"/>
              <a:t> </a:t>
            </a:r>
            <a:r>
              <a:rPr lang="en-GB" dirty="0" err="1"/>
              <a:t>karşı</a:t>
            </a:r>
            <a:r>
              <a:rPr lang="en-GB" dirty="0"/>
              <a:t> </a:t>
            </a:r>
            <a:r>
              <a:rPr lang="en-GB" dirty="0" err="1"/>
              <a:t>üniversiteden</a:t>
            </a:r>
            <a:r>
              <a:rPr lang="en-GB" dirty="0"/>
              <a:t> </a:t>
            </a:r>
            <a:r>
              <a:rPr lang="en-GB" dirty="0" err="1"/>
              <a:t>uzatma</a:t>
            </a:r>
            <a:r>
              <a:rPr lang="en-GB" dirty="0"/>
              <a:t> </a:t>
            </a:r>
            <a:r>
              <a:rPr lang="en-GB" dirty="0" err="1"/>
              <a:t>aldığına</a:t>
            </a:r>
            <a:r>
              <a:rPr lang="en-GB" dirty="0"/>
              <a:t> </a:t>
            </a:r>
            <a:r>
              <a:rPr lang="en-GB" dirty="0" err="1"/>
              <a:t>dair</a:t>
            </a:r>
            <a:r>
              <a:rPr lang="en-GB" dirty="0"/>
              <a:t> </a:t>
            </a:r>
            <a:r>
              <a:rPr lang="en-GB" dirty="0" err="1"/>
              <a:t>kabul</a:t>
            </a:r>
            <a:r>
              <a:rPr lang="en-GB" dirty="0"/>
              <a:t> </a:t>
            </a:r>
            <a:r>
              <a:rPr lang="en-GB" dirty="0" err="1"/>
              <a:t>mektubu</a:t>
            </a:r>
            <a:r>
              <a:rPr lang="en-GB" dirty="0"/>
              <a:t> </a:t>
            </a:r>
            <a:r>
              <a:rPr lang="en-GB" dirty="0" err="1"/>
              <a:t>bulunmalıdır</a:t>
            </a:r>
            <a:r>
              <a:rPr lang="en-GB" dirty="0"/>
              <a:t>. Bu </a:t>
            </a:r>
            <a:r>
              <a:rPr lang="en-GB" dirty="0" err="1"/>
              <a:t>işlemlerin</a:t>
            </a:r>
            <a:r>
              <a:rPr lang="en-GB" dirty="0"/>
              <a:t> </a:t>
            </a:r>
            <a:r>
              <a:rPr lang="en-GB" dirty="0" err="1"/>
              <a:t>mevcut</a:t>
            </a:r>
            <a:r>
              <a:rPr lang="en-GB" dirty="0"/>
              <a:t> </a:t>
            </a:r>
            <a:r>
              <a:rPr lang="en-GB" dirty="0" err="1"/>
              <a:t>planlanan</a:t>
            </a:r>
            <a:r>
              <a:rPr lang="en-GB" dirty="0"/>
              <a:t> Erasmus </a:t>
            </a:r>
            <a:r>
              <a:rPr lang="en-GB" dirty="0" err="1"/>
              <a:t>dönemi</a:t>
            </a:r>
            <a:r>
              <a:rPr lang="en-GB" dirty="0"/>
              <a:t> </a:t>
            </a:r>
            <a:r>
              <a:rPr lang="en-GB" dirty="0" err="1"/>
              <a:t>bitmeden</a:t>
            </a:r>
            <a:r>
              <a:rPr lang="en-GB" dirty="0"/>
              <a:t> </a:t>
            </a:r>
            <a:r>
              <a:rPr lang="en-GB" dirty="0" err="1"/>
              <a:t>önce</a:t>
            </a:r>
            <a:r>
              <a:rPr lang="en-GB" dirty="0"/>
              <a:t> </a:t>
            </a:r>
            <a:r>
              <a:rPr lang="en-GB" dirty="0" err="1"/>
              <a:t>tamamlanması</a:t>
            </a:r>
            <a:r>
              <a:rPr lang="en-GB" dirty="0"/>
              <a:t> </a:t>
            </a:r>
            <a:r>
              <a:rPr lang="en-GB" dirty="0" err="1"/>
              <a:t>gereklidir</a:t>
            </a:r>
            <a:r>
              <a:rPr lang="en-GB" dirty="0"/>
              <a:t>. </a:t>
            </a:r>
            <a:r>
              <a:rPr lang="en-GB" dirty="0" err="1"/>
              <a:t>Uzatma</a:t>
            </a:r>
            <a:r>
              <a:rPr lang="en-GB" dirty="0"/>
              <a:t> </a:t>
            </a:r>
            <a:r>
              <a:rPr lang="en-GB" dirty="0" err="1"/>
              <a:t>yapılan</a:t>
            </a:r>
            <a:r>
              <a:rPr lang="en-GB" dirty="0"/>
              <a:t> </a:t>
            </a:r>
            <a:r>
              <a:rPr lang="en-GB" dirty="0" err="1"/>
              <a:t>dönem</a:t>
            </a:r>
            <a:r>
              <a:rPr lang="en-GB" dirty="0"/>
              <a:t> </a:t>
            </a:r>
            <a:r>
              <a:rPr lang="en-GB" dirty="0" err="1"/>
              <a:t>için</a:t>
            </a:r>
            <a:r>
              <a:rPr lang="en-GB" dirty="0"/>
              <a:t> Erasmus </a:t>
            </a:r>
            <a:r>
              <a:rPr lang="en-GB" dirty="0" err="1"/>
              <a:t>ofisine</a:t>
            </a:r>
            <a:r>
              <a:rPr lang="en-GB" dirty="0"/>
              <a:t> </a:t>
            </a:r>
            <a:r>
              <a:rPr lang="en-GB" dirty="0" err="1"/>
              <a:t>öğrenci</a:t>
            </a:r>
            <a:r>
              <a:rPr lang="en-GB" dirty="0"/>
              <a:t> learning agreement, </a:t>
            </a:r>
            <a:r>
              <a:rPr lang="en-GB" dirty="0" err="1"/>
              <a:t>intibak</a:t>
            </a:r>
            <a:r>
              <a:rPr lang="en-GB" dirty="0"/>
              <a:t> </a:t>
            </a:r>
            <a:r>
              <a:rPr lang="en-GB" dirty="0" err="1"/>
              <a:t>formu</a:t>
            </a:r>
            <a:r>
              <a:rPr lang="en-GB" dirty="0"/>
              <a:t>, </a:t>
            </a:r>
            <a:r>
              <a:rPr lang="en-GB" dirty="0" err="1"/>
              <a:t>kabul</a:t>
            </a:r>
            <a:r>
              <a:rPr lang="en-GB" dirty="0"/>
              <a:t> </a:t>
            </a:r>
            <a:r>
              <a:rPr lang="en-GB" dirty="0" err="1"/>
              <a:t>mektubu</a:t>
            </a:r>
            <a:r>
              <a:rPr lang="en-GB" dirty="0"/>
              <a:t> </a:t>
            </a:r>
            <a:r>
              <a:rPr lang="en-GB" dirty="0" err="1"/>
              <a:t>ve</a:t>
            </a:r>
            <a:r>
              <a:rPr lang="en-GB" dirty="0"/>
              <a:t> </a:t>
            </a:r>
            <a:r>
              <a:rPr lang="en-GB" dirty="0" err="1"/>
              <a:t>hibe</a:t>
            </a:r>
            <a:r>
              <a:rPr lang="en-GB" dirty="0"/>
              <a:t> </a:t>
            </a:r>
            <a:r>
              <a:rPr lang="en-GB" dirty="0" err="1"/>
              <a:t>sözleşmesini</a:t>
            </a:r>
            <a:r>
              <a:rPr lang="en-GB" dirty="0"/>
              <a:t> </a:t>
            </a:r>
            <a:r>
              <a:rPr lang="en-GB" dirty="0" err="1"/>
              <a:t>iletmelidir</a:t>
            </a:r>
            <a:endParaRPr lang="tr-TR" b="1" dirty="0"/>
          </a:p>
          <a:p>
            <a:pPr marL="0" indent="0">
              <a:buNone/>
            </a:pPr>
            <a:endParaRPr lang="en-GB" dirty="0"/>
          </a:p>
        </p:txBody>
      </p:sp>
    </p:spTree>
    <p:extLst>
      <p:ext uri="{BB962C8B-B14F-4D97-AF65-F5344CB8AC3E}">
        <p14:creationId xmlns:p14="http://schemas.microsoft.com/office/powerpoint/2010/main" val="1428861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415880"/>
          </a:xfrm>
        </p:spPr>
        <p:txBody>
          <a:bodyPr>
            <a:normAutofit fontScale="85000" lnSpcReduction="10000"/>
          </a:bodyPr>
          <a:lstStyle/>
          <a:p>
            <a:pPr marL="0" indent="0">
              <a:buNone/>
            </a:pPr>
            <a:r>
              <a:rPr lang="en-GB" b="1" dirty="0"/>
              <a:t>Erasmus+ </a:t>
            </a:r>
            <a:r>
              <a:rPr lang="en-GB" b="1" dirty="0" err="1"/>
              <a:t>hakkımı</a:t>
            </a:r>
            <a:r>
              <a:rPr lang="en-GB" b="1" dirty="0"/>
              <a:t> </a:t>
            </a:r>
            <a:r>
              <a:rPr lang="en-GB" b="1" dirty="0" err="1"/>
              <a:t>iptal</a:t>
            </a:r>
            <a:r>
              <a:rPr lang="en-GB" b="1" dirty="0"/>
              <a:t> </a:t>
            </a:r>
            <a:r>
              <a:rPr lang="en-GB" b="1" dirty="0" err="1"/>
              <a:t>ettirmiş</a:t>
            </a:r>
            <a:r>
              <a:rPr lang="en-GB" b="1" dirty="0"/>
              <a:t> </a:t>
            </a:r>
            <a:r>
              <a:rPr lang="en-GB" b="1" dirty="0" err="1"/>
              <a:t>olmam</a:t>
            </a:r>
            <a:r>
              <a:rPr lang="en-GB" b="1" dirty="0"/>
              <a:t> </a:t>
            </a:r>
            <a:r>
              <a:rPr lang="en-GB" b="1" dirty="0" err="1"/>
              <a:t>ya</a:t>
            </a:r>
            <a:r>
              <a:rPr lang="en-GB" b="1" dirty="0"/>
              <a:t> da </a:t>
            </a:r>
            <a:r>
              <a:rPr lang="en-GB" b="1" dirty="0" err="1"/>
              <a:t>onaylamamış</a:t>
            </a:r>
            <a:r>
              <a:rPr lang="en-GB" b="1" dirty="0"/>
              <a:t> </a:t>
            </a:r>
            <a:r>
              <a:rPr lang="en-GB" b="1" dirty="0" err="1"/>
              <a:t>olmam</a:t>
            </a:r>
            <a:r>
              <a:rPr lang="en-GB" b="1" dirty="0"/>
              <a:t>, </a:t>
            </a:r>
            <a:r>
              <a:rPr lang="en-GB" b="1" dirty="0" err="1"/>
              <a:t>gelecek</a:t>
            </a:r>
            <a:r>
              <a:rPr lang="en-GB" b="1" dirty="0"/>
              <a:t> </a:t>
            </a:r>
            <a:r>
              <a:rPr lang="en-GB" b="1" dirty="0" err="1"/>
              <a:t>dönem</a:t>
            </a:r>
            <a:r>
              <a:rPr lang="en-GB" b="1" dirty="0"/>
              <a:t> </a:t>
            </a:r>
            <a:r>
              <a:rPr lang="en-GB" b="1" dirty="0" err="1"/>
              <a:t>için</a:t>
            </a:r>
            <a:r>
              <a:rPr lang="en-GB" b="1" dirty="0"/>
              <a:t> Erasmus </a:t>
            </a:r>
            <a:r>
              <a:rPr lang="en-GB" b="1" dirty="0" err="1"/>
              <a:t>programına</a:t>
            </a:r>
            <a:r>
              <a:rPr lang="en-GB" b="1" dirty="0"/>
              <a:t> </a:t>
            </a:r>
            <a:r>
              <a:rPr lang="en-GB" b="1" dirty="0" err="1"/>
              <a:t>katılmamı</a:t>
            </a:r>
            <a:r>
              <a:rPr lang="en-GB" b="1" dirty="0"/>
              <a:t> </a:t>
            </a:r>
            <a:r>
              <a:rPr lang="en-GB" b="1" dirty="0" err="1"/>
              <a:t>engeller</a:t>
            </a:r>
            <a:r>
              <a:rPr lang="en-GB" b="1" dirty="0"/>
              <a:t> mi</a:t>
            </a:r>
            <a:r>
              <a:rPr lang="en-GB" b="1" dirty="0" smtClean="0"/>
              <a:t>?</a:t>
            </a:r>
            <a:endParaRPr lang="tr-TR" b="1" dirty="0" smtClean="0"/>
          </a:p>
          <a:p>
            <a:pPr marL="0" indent="0">
              <a:buNone/>
            </a:pPr>
            <a:r>
              <a:rPr lang="en-GB" dirty="0" err="1"/>
              <a:t>Yerleştirmeler</a:t>
            </a:r>
            <a:r>
              <a:rPr lang="en-GB" dirty="0"/>
              <a:t> </a:t>
            </a:r>
            <a:r>
              <a:rPr lang="en-GB" dirty="0" err="1"/>
              <a:t>sırasında</a:t>
            </a:r>
            <a:r>
              <a:rPr lang="en-GB" dirty="0"/>
              <a:t> size </a:t>
            </a:r>
            <a:r>
              <a:rPr lang="en-GB" dirty="0" err="1"/>
              <a:t>verilmiş</a:t>
            </a:r>
            <a:r>
              <a:rPr lang="en-GB" dirty="0"/>
              <a:t> </a:t>
            </a:r>
            <a:r>
              <a:rPr lang="en-GB" dirty="0" err="1"/>
              <a:t>iptal</a:t>
            </a:r>
            <a:r>
              <a:rPr lang="en-GB" dirty="0"/>
              <a:t> </a:t>
            </a:r>
            <a:r>
              <a:rPr lang="en-GB" dirty="0" err="1"/>
              <a:t>tarihlerinden</a:t>
            </a:r>
            <a:r>
              <a:rPr lang="en-GB" dirty="0"/>
              <a:t> </a:t>
            </a:r>
            <a:r>
              <a:rPr lang="en-GB" dirty="0" err="1"/>
              <a:t>sonra</a:t>
            </a:r>
            <a:r>
              <a:rPr lang="en-GB" dirty="0"/>
              <a:t> </a:t>
            </a:r>
            <a:r>
              <a:rPr lang="en-GB" dirty="0" err="1"/>
              <a:t>yani</a:t>
            </a:r>
            <a:r>
              <a:rPr lang="en-GB" dirty="0"/>
              <a:t> </a:t>
            </a:r>
            <a:r>
              <a:rPr lang="en-GB" dirty="0" err="1"/>
              <a:t>süresi</a:t>
            </a:r>
            <a:r>
              <a:rPr lang="en-GB" dirty="0"/>
              <a:t> </a:t>
            </a:r>
            <a:r>
              <a:rPr lang="en-GB" dirty="0" err="1"/>
              <a:t>dışında</a:t>
            </a:r>
            <a:r>
              <a:rPr lang="en-GB" dirty="0"/>
              <a:t> </a:t>
            </a:r>
            <a:r>
              <a:rPr lang="en-GB" dirty="0" err="1"/>
              <a:t>iptal</a:t>
            </a:r>
            <a:r>
              <a:rPr lang="en-GB" dirty="0"/>
              <a:t> </a:t>
            </a:r>
            <a:r>
              <a:rPr lang="en-GB" dirty="0" err="1"/>
              <a:t>veren</a:t>
            </a:r>
            <a:r>
              <a:rPr lang="en-GB" dirty="0"/>
              <a:t> </a:t>
            </a:r>
            <a:r>
              <a:rPr lang="en-GB" dirty="0" err="1"/>
              <a:t>öğrencilerimiz</a:t>
            </a:r>
            <a:r>
              <a:rPr lang="en-GB" dirty="0"/>
              <a:t>, </a:t>
            </a:r>
            <a:r>
              <a:rPr lang="en-GB" dirty="0" err="1"/>
              <a:t>bir</a:t>
            </a:r>
            <a:r>
              <a:rPr lang="en-GB" dirty="0"/>
              <a:t> </a:t>
            </a:r>
            <a:r>
              <a:rPr lang="en-GB" dirty="0" err="1"/>
              <a:t>sonra</a:t>
            </a:r>
            <a:r>
              <a:rPr lang="en-GB" dirty="0"/>
              <a:t> </a:t>
            </a:r>
            <a:r>
              <a:rPr lang="en-GB" dirty="0" err="1"/>
              <a:t>ki</a:t>
            </a:r>
            <a:r>
              <a:rPr lang="en-GB" dirty="0"/>
              <a:t> </a:t>
            </a:r>
            <a:r>
              <a:rPr lang="en-GB" dirty="0" err="1"/>
              <a:t>yıl</a:t>
            </a:r>
            <a:r>
              <a:rPr lang="en-GB" dirty="0"/>
              <a:t> </a:t>
            </a:r>
            <a:r>
              <a:rPr lang="en-GB" dirty="0" err="1"/>
              <a:t>başvuru</a:t>
            </a:r>
            <a:r>
              <a:rPr lang="en-GB" dirty="0"/>
              <a:t> </a:t>
            </a:r>
            <a:r>
              <a:rPr lang="en-GB" dirty="0" err="1"/>
              <a:t>yapması</a:t>
            </a:r>
            <a:r>
              <a:rPr lang="en-GB" dirty="0"/>
              <a:t> </a:t>
            </a:r>
            <a:r>
              <a:rPr lang="en-GB" dirty="0" err="1"/>
              <a:t>durumunda</a:t>
            </a:r>
            <a:r>
              <a:rPr lang="en-GB" dirty="0"/>
              <a:t> </a:t>
            </a:r>
            <a:r>
              <a:rPr lang="en-GB" dirty="0" err="1"/>
              <a:t>yedek</a:t>
            </a:r>
            <a:r>
              <a:rPr lang="en-GB" dirty="0"/>
              <a:t> </a:t>
            </a:r>
            <a:r>
              <a:rPr lang="en-GB" dirty="0" err="1"/>
              <a:t>öğrenci</a:t>
            </a:r>
            <a:r>
              <a:rPr lang="en-GB" dirty="0"/>
              <a:t> </a:t>
            </a:r>
            <a:r>
              <a:rPr lang="en-GB" dirty="0" err="1"/>
              <a:t>olarak</a:t>
            </a:r>
            <a:r>
              <a:rPr lang="en-GB" dirty="0"/>
              <a:t> </a:t>
            </a:r>
            <a:r>
              <a:rPr lang="en-GB" dirty="0" err="1"/>
              <a:t>işlem</a:t>
            </a:r>
            <a:r>
              <a:rPr lang="en-GB" dirty="0"/>
              <a:t> </a:t>
            </a:r>
            <a:r>
              <a:rPr lang="en-GB" dirty="0" err="1"/>
              <a:t>göreceklerdir</a:t>
            </a:r>
            <a:r>
              <a:rPr lang="en-GB" dirty="0" smtClean="0"/>
              <a:t>.</a:t>
            </a:r>
            <a:endParaRPr lang="tr-TR" dirty="0" smtClean="0"/>
          </a:p>
          <a:p>
            <a:pPr marL="0" indent="0">
              <a:buNone/>
            </a:pPr>
            <a:r>
              <a:rPr lang="en-GB" b="1" dirty="0"/>
              <a:t>Erasmus+ </a:t>
            </a:r>
            <a:r>
              <a:rPr lang="en-GB" b="1" dirty="0" err="1"/>
              <a:t>hareketliliğine</a:t>
            </a:r>
            <a:r>
              <a:rPr lang="en-GB" b="1" dirty="0"/>
              <a:t> </a:t>
            </a:r>
            <a:r>
              <a:rPr lang="en-GB" b="1" dirty="0" err="1"/>
              <a:t>başvurup</a:t>
            </a:r>
            <a:r>
              <a:rPr lang="en-GB" b="1" dirty="0"/>
              <a:t> </a:t>
            </a:r>
            <a:r>
              <a:rPr lang="en-GB" b="1" dirty="0" err="1"/>
              <a:t>ve</a:t>
            </a:r>
            <a:r>
              <a:rPr lang="en-GB" b="1" dirty="0"/>
              <a:t> </a:t>
            </a:r>
            <a:r>
              <a:rPr lang="en-GB" b="1" dirty="0" err="1"/>
              <a:t>hak</a:t>
            </a:r>
            <a:r>
              <a:rPr lang="en-GB" b="1" dirty="0"/>
              <a:t> </a:t>
            </a:r>
            <a:r>
              <a:rPr lang="en-GB" b="1" dirty="0" err="1"/>
              <a:t>kazandıktan</a:t>
            </a:r>
            <a:r>
              <a:rPr lang="en-GB" b="1" dirty="0"/>
              <a:t> </a:t>
            </a:r>
            <a:r>
              <a:rPr lang="en-GB" b="1" dirty="0" err="1"/>
              <a:t>sonra</a:t>
            </a:r>
            <a:r>
              <a:rPr lang="en-GB" b="1" dirty="0"/>
              <a:t> </a:t>
            </a:r>
            <a:r>
              <a:rPr lang="en-GB" b="1" dirty="0" err="1"/>
              <a:t>gitmekten</a:t>
            </a:r>
            <a:r>
              <a:rPr lang="en-GB" b="1" dirty="0"/>
              <a:t> </a:t>
            </a:r>
            <a:r>
              <a:rPr lang="en-GB" b="1" dirty="0" err="1"/>
              <a:t>vaz</a:t>
            </a:r>
            <a:r>
              <a:rPr lang="en-GB" b="1" dirty="0"/>
              <a:t> </a:t>
            </a:r>
            <a:r>
              <a:rPr lang="en-GB" b="1" dirty="0" err="1"/>
              <a:t>geçersem</a:t>
            </a:r>
            <a:r>
              <a:rPr lang="en-GB" b="1" dirty="0"/>
              <a:t> </a:t>
            </a:r>
            <a:r>
              <a:rPr lang="en-GB" b="1" dirty="0" err="1"/>
              <a:t>sorun</a:t>
            </a:r>
            <a:r>
              <a:rPr lang="en-GB" b="1" dirty="0"/>
              <a:t> </a:t>
            </a:r>
            <a:r>
              <a:rPr lang="en-GB" b="1" dirty="0" err="1"/>
              <a:t>çıkar</a:t>
            </a:r>
            <a:r>
              <a:rPr lang="en-GB" b="1" dirty="0"/>
              <a:t> </a:t>
            </a:r>
            <a:r>
              <a:rPr lang="en-GB" b="1" dirty="0" err="1"/>
              <a:t>mı</a:t>
            </a:r>
            <a:r>
              <a:rPr lang="en-GB" b="1" dirty="0"/>
              <a:t>?</a:t>
            </a:r>
            <a:endParaRPr lang="en-GB" dirty="0"/>
          </a:p>
          <a:p>
            <a:pPr marL="0" indent="0">
              <a:buNone/>
            </a:pPr>
            <a:r>
              <a:rPr lang="en-GB" dirty="0"/>
              <a:t>Erasmus </a:t>
            </a:r>
            <a:r>
              <a:rPr lang="en-GB" dirty="0" err="1"/>
              <a:t>hareketliliğine</a:t>
            </a:r>
            <a:r>
              <a:rPr lang="en-GB" dirty="0"/>
              <a:t> </a:t>
            </a:r>
            <a:r>
              <a:rPr lang="en-GB" dirty="0" err="1"/>
              <a:t>hak</a:t>
            </a:r>
            <a:r>
              <a:rPr lang="en-GB" dirty="0"/>
              <a:t> </a:t>
            </a:r>
            <a:r>
              <a:rPr lang="en-GB" dirty="0" err="1"/>
              <a:t>kazandıktan</a:t>
            </a:r>
            <a:r>
              <a:rPr lang="en-GB" dirty="0"/>
              <a:t> </a:t>
            </a:r>
            <a:r>
              <a:rPr lang="en-GB" dirty="0" err="1"/>
              <a:t>sonra</a:t>
            </a:r>
            <a:r>
              <a:rPr lang="en-GB" dirty="0"/>
              <a:t> </a:t>
            </a:r>
            <a:r>
              <a:rPr lang="en-GB" dirty="0" err="1"/>
              <a:t>feragat</a:t>
            </a:r>
            <a:r>
              <a:rPr lang="en-GB" dirty="0"/>
              <a:t> </a:t>
            </a:r>
            <a:r>
              <a:rPr lang="en-GB" dirty="0" err="1"/>
              <a:t>ettiğinizi</a:t>
            </a:r>
            <a:r>
              <a:rPr lang="en-GB" dirty="0"/>
              <a:t> </a:t>
            </a:r>
            <a:r>
              <a:rPr lang="en-GB" dirty="0" err="1"/>
              <a:t>bildiren</a:t>
            </a:r>
            <a:r>
              <a:rPr lang="en-GB" dirty="0"/>
              <a:t> </a:t>
            </a:r>
            <a:r>
              <a:rPr lang="en-GB" dirty="0" err="1"/>
              <a:t>dilekçeyi</a:t>
            </a:r>
            <a:r>
              <a:rPr lang="en-GB" dirty="0"/>
              <a:t> </a:t>
            </a:r>
            <a:r>
              <a:rPr lang="en-GB" dirty="0" err="1"/>
              <a:t>erasmus</a:t>
            </a:r>
            <a:r>
              <a:rPr lang="en-GB" dirty="0"/>
              <a:t> </a:t>
            </a:r>
            <a:r>
              <a:rPr lang="en-GB" dirty="0" err="1"/>
              <a:t>ofisine</a:t>
            </a:r>
            <a:r>
              <a:rPr lang="en-GB" dirty="0"/>
              <a:t> </a:t>
            </a:r>
            <a:r>
              <a:rPr lang="en-GB" dirty="0" err="1"/>
              <a:t>teslim</a:t>
            </a:r>
            <a:r>
              <a:rPr lang="en-GB" dirty="0"/>
              <a:t> </a:t>
            </a:r>
            <a:r>
              <a:rPr lang="en-GB" dirty="0" err="1"/>
              <a:t>ederseniz</a:t>
            </a:r>
            <a:r>
              <a:rPr lang="en-GB" dirty="0"/>
              <a:t> </a:t>
            </a:r>
            <a:r>
              <a:rPr lang="en-GB" dirty="0" err="1"/>
              <a:t>sorun</a:t>
            </a:r>
            <a:r>
              <a:rPr lang="en-GB" dirty="0"/>
              <a:t> </a:t>
            </a:r>
            <a:r>
              <a:rPr lang="en-GB" dirty="0" err="1"/>
              <a:t>yaşamazsınız</a:t>
            </a:r>
            <a:r>
              <a:rPr lang="en-GB" dirty="0"/>
              <a:t>.</a:t>
            </a:r>
          </a:p>
          <a:p>
            <a:pPr marL="0" indent="0">
              <a:buNone/>
            </a:pPr>
            <a:r>
              <a:rPr lang="en-GB" b="1" dirty="0" err="1"/>
              <a:t>Mülakat</a:t>
            </a:r>
            <a:r>
              <a:rPr lang="en-GB" b="1" dirty="0"/>
              <a:t> </a:t>
            </a:r>
            <a:r>
              <a:rPr lang="en-GB" b="1" dirty="0" err="1"/>
              <a:t>var</a:t>
            </a:r>
            <a:r>
              <a:rPr lang="en-GB" b="1" dirty="0"/>
              <a:t> </a:t>
            </a:r>
            <a:r>
              <a:rPr lang="en-GB" b="1" dirty="0" err="1"/>
              <a:t>mıdır</a:t>
            </a:r>
            <a:r>
              <a:rPr lang="en-GB" b="1" dirty="0"/>
              <a:t>?</a:t>
            </a:r>
            <a:endParaRPr lang="en-GB" dirty="0"/>
          </a:p>
          <a:p>
            <a:pPr marL="0" indent="0">
              <a:buNone/>
            </a:pPr>
            <a:r>
              <a:rPr lang="en-GB" dirty="0" err="1"/>
              <a:t>Mülakat</a:t>
            </a:r>
            <a:r>
              <a:rPr lang="en-GB" dirty="0"/>
              <a:t> </a:t>
            </a:r>
            <a:r>
              <a:rPr lang="en-GB" dirty="0" err="1"/>
              <a:t>yapılıp</a:t>
            </a:r>
            <a:r>
              <a:rPr lang="en-GB" dirty="0"/>
              <a:t> </a:t>
            </a:r>
            <a:r>
              <a:rPr lang="en-GB" dirty="0" err="1"/>
              <a:t>yapılmama</a:t>
            </a:r>
            <a:r>
              <a:rPr lang="en-GB" dirty="0"/>
              <a:t> </a:t>
            </a:r>
            <a:r>
              <a:rPr lang="en-GB" dirty="0" err="1"/>
              <a:t>durumu</a:t>
            </a:r>
            <a:r>
              <a:rPr lang="en-GB" dirty="0"/>
              <a:t>  </a:t>
            </a:r>
            <a:r>
              <a:rPr lang="en-GB" dirty="0" err="1"/>
              <a:t>Ulusal</a:t>
            </a:r>
            <a:r>
              <a:rPr lang="en-GB" dirty="0"/>
              <a:t> </a:t>
            </a:r>
            <a:r>
              <a:rPr lang="en-GB" dirty="0" err="1"/>
              <a:t>Ajansın</a:t>
            </a:r>
            <a:r>
              <a:rPr lang="en-GB" dirty="0"/>
              <a:t> </a:t>
            </a:r>
            <a:r>
              <a:rPr lang="en-GB" dirty="0" err="1"/>
              <a:t>belirlemiş</a:t>
            </a:r>
            <a:r>
              <a:rPr lang="en-GB" dirty="0"/>
              <a:t> </a:t>
            </a:r>
            <a:r>
              <a:rPr lang="en-GB" dirty="0" err="1"/>
              <a:t>olduğu</a:t>
            </a:r>
            <a:r>
              <a:rPr lang="en-GB" dirty="0"/>
              <a:t> </a:t>
            </a:r>
            <a:r>
              <a:rPr lang="en-GB" dirty="0" err="1"/>
              <a:t>kriterlere</a:t>
            </a:r>
            <a:r>
              <a:rPr lang="en-GB" dirty="0"/>
              <a:t> </a:t>
            </a:r>
            <a:r>
              <a:rPr lang="en-GB" dirty="0" err="1"/>
              <a:t>bağlıdır</a:t>
            </a:r>
            <a:r>
              <a:rPr lang="en-GB" dirty="0"/>
              <a:t>. </a:t>
            </a:r>
            <a:r>
              <a:rPr lang="en-GB" dirty="0" err="1"/>
              <a:t>Şuan</a:t>
            </a:r>
            <a:r>
              <a:rPr lang="en-GB" dirty="0"/>
              <a:t> </a:t>
            </a:r>
            <a:r>
              <a:rPr lang="en-GB" dirty="0" err="1"/>
              <a:t>ki</a:t>
            </a:r>
            <a:r>
              <a:rPr lang="en-GB" dirty="0"/>
              <a:t> </a:t>
            </a:r>
            <a:r>
              <a:rPr lang="en-GB" dirty="0" err="1"/>
              <a:t>uygulamada</a:t>
            </a:r>
            <a:r>
              <a:rPr lang="en-GB" dirty="0"/>
              <a:t> </a:t>
            </a:r>
            <a:r>
              <a:rPr lang="en-GB" dirty="0" err="1"/>
              <a:t>mülakat</a:t>
            </a:r>
            <a:r>
              <a:rPr lang="en-GB" dirty="0"/>
              <a:t> </a:t>
            </a:r>
            <a:r>
              <a:rPr lang="en-GB" dirty="0" err="1"/>
              <a:t>yoktur</a:t>
            </a:r>
            <a:r>
              <a:rPr lang="en-GB" dirty="0"/>
              <a:t>. </a:t>
            </a:r>
            <a:r>
              <a:rPr lang="en-GB" dirty="0" err="1"/>
              <a:t>Genel</a:t>
            </a:r>
            <a:r>
              <a:rPr lang="en-GB" dirty="0"/>
              <a:t> </a:t>
            </a:r>
            <a:r>
              <a:rPr lang="en-GB" dirty="0" err="1"/>
              <a:t>puan</a:t>
            </a:r>
            <a:r>
              <a:rPr lang="en-GB" dirty="0"/>
              <a:t> </a:t>
            </a:r>
            <a:r>
              <a:rPr lang="en-GB" dirty="0" err="1"/>
              <a:t>hesaplaması</a:t>
            </a:r>
            <a:r>
              <a:rPr lang="en-GB" dirty="0"/>
              <a:t> not </a:t>
            </a:r>
            <a:r>
              <a:rPr lang="en-GB" dirty="0" err="1"/>
              <a:t>ortalaması</a:t>
            </a:r>
            <a:r>
              <a:rPr lang="en-GB" dirty="0"/>
              <a:t> </a:t>
            </a:r>
            <a:r>
              <a:rPr lang="en-GB" dirty="0" err="1"/>
              <a:t>dil</a:t>
            </a:r>
            <a:r>
              <a:rPr lang="en-GB" dirty="0"/>
              <a:t> </a:t>
            </a:r>
            <a:r>
              <a:rPr lang="en-GB" dirty="0" err="1"/>
              <a:t>puanının</a:t>
            </a:r>
            <a:r>
              <a:rPr lang="en-GB" dirty="0"/>
              <a:t> </a:t>
            </a:r>
            <a:r>
              <a:rPr lang="en-GB" dirty="0" err="1"/>
              <a:t>ortak</a:t>
            </a:r>
            <a:r>
              <a:rPr lang="en-GB" dirty="0"/>
              <a:t> </a:t>
            </a:r>
            <a:r>
              <a:rPr lang="en-GB" dirty="0" err="1"/>
              <a:t>hesaplanmasıyla</a:t>
            </a:r>
            <a:r>
              <a:rPr lang="en-GB" dirty="0"/>
              <a:t> </a:t>
            </a:r>
            <a:r>
              <a:rPr lang="en-GB" dirty="0" err="1"/>
              <a:t>elde</a:t>
            </a:r>
            <a:r>
              <a:rPr lang="en-GB" dirty="0"/>
              <a:t> </a:t>
            </a:r>
            <a:r>
              <a:rPr lang="en-GB" dirty="0" err="1"/>
              <a:t>edilir</a:t>
            </a:r>
            <a:endParaRPr lang="en-GB" dirty="0"/>
          </a:p>
          <a:p>
            <a:pPr marL="0" indent="0">
              <a:buNone/>
            </a:pPr>
            <a:endParaRPr lang="en-GB" dirty="0"/>
          </a:p>
        </p:txBody>
      </p:sp>
    </p:spTree>
    <p:extLst>
      <p:ext uri="{BB962C8B-B14F-4D97-AF65-F5344CB8AC3E}">
        <p14:creationId xmlns:p14="http://schemas.microsoft.com/office/powerpoint/2010/main" val="1843463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343872"/>
          </a:xfrm>
        </p:spPr>
        <p:txBody>
          <a:bodyPr>
            <a:normAutofit fontScale="70000" lnSpcReduction="20000"/>
          </a:bodyPr>
          <a:lstStyle/>
          <a:p>
            <a:pPr marL="0" indent="0">
              <a:buNone/>
            </a:pPr>
            <a:r>
              <a:rPr lang="en-GB" b="1" dirty="0"/>
              <a:t>Erasmus+ </a:t>
            </a:r>
            <a:r>
              <a:rPr lang="en-GB" b="1" dirty="0" err="1"/>
              <a:t>öğrenim</a:t>
            </a:r>
            <a:r>
              <a:rPr lang="en-GB" b="1" dirty="0"/>
              <a:t> </a:t>
            </a:r>
            <a:r>
              <a:rPr lang="en-GB" b="1" dirty="0" err="1"/>
              <a:t>hareketliliği</a:t>
            </a:r>
            <a:r>
              <a:rPr lang="en-GB" b="1" dirty="0"/>
              <a:t> </a:t>
            </a:r>
            <a:r>
              <a:rPr lang="en-GB" b="1" dirty="0" err="1"/>
              <a:t>ve</a:t>
            </a:r>
            <a:r>
              <a:rPr lang="en-GB" b="1" dirty="0"/>
              <a:t> </a:t>
            </a:r>
            <a:r>
              <a:rPr lang="en-GB" b="1" dirty="0" err="1"/>
              <a:t>staj</a:t>
            </a:r>
            <a:r>
              <a:rPr lang="en-GB" b="1" dirty="0"/>
              <a:t> </a:t>
            </a:r>
            <a:r>
              <a:rPr lang="en-GB" b="1" dirty="0" err="1"/>
              <a:t>hareketliliğine</a:t>
            </a:r>
            <a:r>
              <a:rPr lang="en-GB" b="1" dirty="0"/>
              <a:t> </a:t>
            </a:r>
            <a:r>
              <a:rPr lang="en-GB" b="1" dirty="0" err="1"/>
              <a:t>aynı</a:t>
            </a:r>
            <a:r>
              <a:rPr lang="en-GB" b="1" dirty="0"/>
              <a:t> </a:t>
            </a:r>
            <a:r>
              <a:rPr lang="en-GB" b="1" dirty="0" err="1"/>
              <a:t>anda</a:t>
            </a:r>
            <a:r>
              <a:rPr lang="en-GB" b="1" dirty="0"/>
              <a:t> </a:t>
            </a:r>
            <a:r>
              <a:rPr lang="en-GB" b="1" dirty="0" err="1"/>
              <a:t>başvurup</a:t>
            </a:r>
            <a:r>
              <a:rPr lang="en-GB" b="1" dirty="0"/>
              <a:t> </a:t>
            </a:r>
            <a:r>
              <a:rPr lang="en-GB" b="1" dirty="0" err="1"/>
              <a:t>aynı</a:t>
            </a:r>
            <a:r>
              <a:rPr lang="en-GB" b="1" dirty="0"/>
              <a:t> </a:t>
            </a:r>
            <a:r>
              <a:rPr lang="en-GB" b="1" dirty="0" err="1"/>
              <a:t>yıl</a:t>
            </a:r>
            <a:r>
              <a:rPr lang="en-GB" b="1" dirty="0"/>
              <a:t> </a:t>
            </a:r>
            <a:r>
              <a:rPr lang="en-GB" b="1" dirty="0" err="1"/>
              <a:t>içinde</a:t>
            </a:r>
            <a:r>
              <a:rPr lang="en-GB" b="1" dirty="0"/>
              <a:t> her </a:t>
            </a:r>
            <a:r>
              <a:rPr lang="en-GB" b="1" dirty="0" err="1"/>
              <a:t>ikisinden</a:t>
            </a:r>
            <a:r>
              <a:rPr lang="en-GB" b="1" dirty="0"/>
              <a:t> de </a:t>
            </a:r>
            <a:r>
              <a:rPr lang="en-GB" b="1" dirty="0" err="1"/>
              <a:t>faydalanabilir</a:t>
            </a:r>
            <a:r>
              <a:rPr lang="en-GB" b="1" dirty="0"/>
              <a:t> </a:t>
            </a:r>
            <a:r>
              <a:rPr lang="en-GB" b="1" dirty="0" err="1"/>
              <a:t>miyiz</a:t>
            </a:r>
            <a:r>
              <a:rPr lang="en-GB" b="1" dirty="0"/>
              <a:t>?</a:t>
            </a:r>
            <a:endParaRPr lang="en-GB" dirty="0"/>
          </a:p>
          <a:p>
            <a:pPr marL="0" indent="0">
              <a:buNone/>
            </a:pPr>
            <a:r>
              <a:rPr lang="en-GB" dirty="0" err="1"/>
              <a:t>Aynı</a:t>
            </a:r>
            <a:r>
              <a:rPr lang="en-GB" dirty="0"/>
              <a:t> </a:t>
            </a:r>
            <a:r>
              <a:rPr lang="en-GB" dirty="0" err="1"/>
              <a:t>akademik</a:t>
            </a:r>
            <a:r>
              <a:rPr lang="en-GB" dirty="0"/>
              <a:t> </a:t>
            </a:r>
            <a:r>
              <a:rPr lang="en-GB" dirty="0" err="1"/>
              <a:t>yıl</a:t>
            </a:r>
            <a:r>
              <a:rPr lang="en-GB" dirty="0"/>
              <a:t> </a:t>
            </a:r>
            <a:r>
              <a:rPr lang="en-GB" dirty="0" err="1"/>
              <a:t>içinde</a:t>
            </a:r>
            <a:r>
              <a:rPr lang="en-GB" dirty="0"/>
              <a:t> hem </a:t>
            </a:r>
            <a:r>
              <a:rPr lang="en-GB" dirty="0" err="1"/>
              <a:t>öğrenim</a:t>
            </a:r>
            <a:r>
              <a:rPr lang="en-GB" dirty="0"/>
              <a:t> hem de </a:t>
            </a:r>
            <a:r>
              <a:rPr lang="en-GB" dirty="0" err="1"/>
              <a:t>staj</a:t>
            </a:r>
            <a:r>
              <a:rPr lang="en-GB" dirty="0"/>
              <a:t> </a:t>
            </a:r>
            <a:r>
              <a:rPr lang="en-GB" dirty="0" err="1"/>
              <a:t>hareketliliğine</a:t>
            </a:r>
            <a:r>
              <a:rPr lang="en-GB" dirty="0"/>
              <a:t> </a:t>
            </a:r>
            <a:r>
              <a:rPr lang="en-GB" dirty="0" err="1"/>
              <a:t>başvurulabilir</a:t>
            </a:r>
            <a:r>
              <a:rPr lang="en-GB" dirty="0"/>
              <a:t> </a:t>
            </a:r>
            <a:r>
              <a:rPr lang="en-GB" dirty="0" err="1"/>
              <a:t>ve</a:t>
            </a:r>
            <a:r>
              <a:rPr lang="en-GB" dirty="0"/>
              <a:t> Erasmus </a:t>
            </a:r>
            <a:r>
              <a:rPr lang="en-GB" dirty="0" err="1"/>
              <a:t>öğrenim</a:t>
            </a:r>
            <a:r>
              <a:rPr lang="en-GB" dirty="0"/>
              <a:t> </a:t>
            </a:r>
            <a:r>
              <a:rPr lang="en-GB" dirty="0" err="1"/>
              <a:t>hareketliliğinden</a:t>
            </a:r>
            <a:r>
              <a:rPr lang="en-GB" dirty="0"/>
              <a:t> </a:t>
            </a:r>
            <a:r>
              <a:rPr lang="en-GB" dirty="0" err="1"/>
              <a:t>faydalanan</a:t>
            </a:r>
            <a:r>
              <a:rPr lang="en-GB" dirty="0"/>
              <a:t>, </a:t>
            </a:r>
            <a:r>
              <a:rPr lang="en-GB" dirty="0" err="1"/>
              <a:t>staj</a:t>
            </a:r>
            <a:r>
              <a:rPr lang="en-GB" dirty="0"/>
              <a:t> </a:t>
            </a:r>
            <a:r>
              <a:rPr lang="en-GB" dirty="0" err="1"/>
              <a:t>hareketliliğinden</a:t>
            </a:r>
            <a:r>
              <a:rPr lang="en-GB" dirty="0"/>
              <a:t> de </a:t>
            </a:r>
            <a:r>
              <a:rPr lang="en-GB" dirty="0" err="1"/>
              <a:t>faydalanabilir</a:t>
            </a:r>
            <a:r>
              <a:rPr lang="en-GB" dirty="0"/>
              <a:t>.</a:t>
            </a:r>
          </a:p>
          <a:p>
            <a:pPr marL="0" indent="0">
              <a:buNone/>
            </a:pPr>
            <a:r>
              <a:rPr lang="en-GB" b="1" dirty="0"/>
              <a:t>Erasmus+ </a:t>
            </a:r>
            <a:r>
              <a:rPr lang="en-GB" b="1" dirty="0" err="1"/>
              <a:t>öğrenim</a:t>
            </a:r>
            <a:r>
              <a:rPr lang="en-GB" b="1" dirty="0"/>
              <a:t> </a:t>
            </a:r>
            <a:r>
              <a:rPr lang="en-GB" b="1" dirty="0" err="1"/>
              <a:t>hareketliliğinde</a:t>
            </a:r>
            <a:r>
              <a:rPr lang="en-GB" b="1" dirty="0"/>
              <a:t> </a:t>
            </a:r>
            <a:r>
              <a:rPr lang="en-GB" b="1" dirty="0" err="1"/>
              <a:t>yerleştirildiğimiz</a:t>
            </a:r>
            <a:r>
              <a:rPr lang="en-GB" b="1" dirty="0"/>
              <a:t> </a:t>
            </a:r>
            <a:r>
              <a:rPr lang="en-GB" b="1" dirty="0" err="1"/>
              <a:t>üniversite</a:t>
            </a:r>
            <a:r>
              <a:rPr lang="en-GB" b="1" dirty="0"/>
              <a:t> B1 </a:t>
            </a:r>
            <a:r>
              <a:rPr lang="en-GB" b="1" dirty="0" err="1"/>
              <a:t>seviyesinde</a:t>
            </a:r>
            <a:r>
              <a:rPr lang="en-GB" b="1" dirty="0"/>
              <a:t> </a:t>
            </a:r>
            <a:r>
              <a:rPr lang="en-GB" b="1" dirty="0" err="1"/>
              <a:t>İngilizce</a:t>
            </a:r>
            <a:r>
              <a:rPr lang="en-GB" b="1" dirty="0"/>
              <a:t> </a:t>
            </a:r>
            <a:r>
              <a:rPr lang="en-GB" b="1" dirty="0" err="1"/>
              <a:t>puanı</a:t>
            </a:r>
            <a:r>
              <a:rPr lang="en-GB" b="1" dirty="0"/>
              <a:t> </a:t>
            </a:r>
            <a:r>
              <a:rPr lang="en-GB" b="1" dirty="0" err="1"/>
              <a:t>istiyor</a:t>
            </a:r>
            <a:r>
              <a:rPr lang="en-GB" b="1" dirty="0"/>
              <a:t>. Buna </a:t>
            </a:r>
            <a:r>
              <a:rPr lang="en-GB" b="1" dirty="0" err="1"/>
              <a:t>göre</a:t>
            </a:r>
            <a:r>
              <a:rPr lang="en-GB" b="1" dirty="0"/>
              <a:t>; </a:t>
            </a:r>
            <a:r>
              <a:rPr lang="en-GB" b="1" dirty="0" err="1"/>
              <a:t>gireceğimiz</a:t>
            </a:r>
            <a:r>
              <a:rPr lang="en-GB" b="1" dirty="0"/>
              <a:t> Erasmus </a:t>
            </a:r>
            <a:r>
              <a:rPr lang="en-GB" b="1" dirty="0" err="1"/>
              <a:t>sınavı</a:t>
            </a:r>
            <a:r>
              <a:rPr lang="en-GB" b="1" dirty="0"/>
              <a:t> B1 </a:t>
            </a:r>
            <a:r>
              <a:rPr lang="en-GB" b="1" dirty="0" err="1"/>
              <a:t>seviyesinde</a:t>
            </a:r>
            <a:r>
              <a:rPr lang="en-GB" b="1" dirty="0"/>
              <a:t> mi </a:t>
            </a:r>
            <a:r>
              <a:rPr lang="en-GB" b="1" dirty="0" err="1"/>
              <a:t>yapılıyor</a:t>
            </a:r>
            <a:r>
              <a:rPr lang="en-GB" b="1" dirty="0"/>
              <a:t> </a:t>
            </a:r>
            <a:r>
              <a:rPr lang="en-GB" b="1" dirty="0" err="1"/>
              <a:t>ve</a:t>
            </a:r>
            <a:r>
              <a:rPr lang="en-GB" b="1" dirty="0"/>
              <a:t> </a:t>
            </a:r>
            <a:r>
              <a:rPr lang="en-GB" b="1" dirty="0" err="1"/>
              <a:t>bu</a:t>
            </a:r>
            <a:r>
              <a:rPr lang="en-GB" b="1" dirty="0"/>
              <a:t> </a:t>
            </a:r>
            <a:r>
              <a:rPr lang="en-GB" b="1" dirty="0" err="1"/>
              <a:t>sınavı</a:t>
            </a:r>
            <a:r>
              <a:rPr lang="en-GB" b="1" dirty="0"/>
              <a:t> </a:t>
            </a:r>
            <a:r>
              <a:rPr lang="en-GB" b="1" dirty="0" err="1"/>
              <a:t>kazanırsak</a:t>
            </a:r>
            <a:r>
              <a:rPr lang="en-GB" b="1" dirty="0"/>
              <a:t> </a:t>
            </a:r>
            <a:r>
              <a:rPr lang="en-GB" b="1" dirty="0" err="1"/>
              <a:t>gideceğimiz</a:t>
            </a:r>
            <a:r>
              <a:rPr lang="en-GB" b="1" dirty="0"/>
              <a:t> </a:t>
            </a:r>
            <a:r>
              <a:rPr lang="en-GB" b="1" dirty="0" err="1"/>
              <a:t>üniversitenin</a:t>
            </a:r>
            <a:r>
              <a:rPr lang="en-GB" b="1" dirty="0"/>
              <a:t> </a:t>
            </a:r>
            <a:r>
              <a:rPr lang="en-GB" b="1" dirty="0" err="1"/>
              <a:t>istediği</a:t>
            </a:r>
            <a:r>
              <a:rPr lang="en-GB" b="1" dirty="0"/>
              <a:t> </a:t>
            </a:r>
            <a:r>
              <a:rPr lang="en-GB" b="1" dirty="0" err="1"/>
              <a:t>seviyeyi</a:t>
            </a:r>
            <a:r>
              <a:rPr lang="en-GB" b="1" dirty="0"/>
              <a:t> </a:t>
            </a:r>
            <a:r>
              <a:rPr lang="en-GB" b="1" dirty="0" err="1"/>
              <a:t>karşılamış</a:t>
            </a:r>
            <a:r>
              <a:rPr lang="en-GB" b="1" dirty="0"/>
              <a:t> </a:t>
            </a:r>
            <a:r>
              <a:rPr lang="en-GB" b="1" dirty="0" err="1"/>
              <a:t>olur</a:t>
            </a:r>
            <a:r>
              <a:rPr lang="en-GB" b="1" dirty="0"/>
              <a:t> </a:t>
            </a:r>
            <a:r>
              <a:rPr lang="en-GB" b="1" dirty="0" err="1"/>
              <a:t>muyuz</a:t>
            </a:r>
            <a:r>
              <a:rPr lang="en-GB" b="1" dirty="0"/>
              <a:t>?</a:t>
            </a:r>
            <a:endParaRPr lang="en-GB" dirty="0"/>
          </a:p>
          <a:p>
            <a:pPr marL="0" indent="0">
              <a:buNone/>
            </a:pPr>
            <a:r>
              <a:rPr lang="en-GB" dirty="0" smtClean="0"/>
              <a:t>2014-2015 </a:t>
            </a:r>
            <a:r>
              <a:rPr lang="en-GB" dirty="0" err="1"/>
              <a:t>Akademik</a:t>
            </a:r>
            <a:r>
              <a:rPr lang="en-GB" dirty="0"/>
              <a:t> </a:t>
            </a:r>
            <a:r>
              <a:rPr lang="en-GB" dirty="0" err="1"/>
              <a:t>yılı</a:t>
            </a:r>
            <a:r>
              <a:rPr lang="en-GB" dirty="0"/>
              <a:t> Erasmus </a:t>
            </a:r>
            <a:r>
              <a:rPr lang="en-GB" dirty="0" err="1"/>
              <a:t>Öğrenim</a:t>
            </a:r>
            <a:r>
              <a:rPr lang="en-GB" dirty="0"/>
              <a:t> </a:t>
            </a:r>
            <a:r>
              <a:rPr lang="en-GB" dirty="0" err="1"/>
              <a:t>Hareketliliğinden</a:t>
            </a:r>
            <a:r>
              <a:rPr lang="en-GB" dirty="0"/>
              <a:t> </a:t>
            </a:r>
            <a:r>
              <a:rPr lang="en-GB" dirty="0" err="1"/>
              <a:t>faydalanmak</a:t>
            </a:r>
            <a:r>
              <a:rPr lang="en-GB" dirty="0"/>
              <a:t> </a:t>
            </a:r>
            <a:r>
              <a:rPr lang="en-GB" dirty="0" err="1"/>
              <a:t>isteyen</a:t>
            </a:r>
            <a:r>
              <a:rPr lang="en-GB" dirty="0"/>
              <a:t> </a:t>
            </a:r>
            <a:r>
              <a:rPr lang="en-GB" dirty="0" err="1"/>
              <a:t>öğrenciler</a:t>
            </a:r>
            <a:r>
              <a:rPr lang="en-GB" dirty="0"/>
              <a:t> </a:t>
            </a:r>
            <a:r>
              <a:rPr lang="en-GB" dirty="0" err="1"/>
              <a:t>başvuru</a:t>
            </a:r>
            <a:r>
              <a:rPr lang="en-GB" dirty="0"/>
              <a:t> </a:t>
            </a:r>
            <a:r>
              <a:rPr lang="en-GB" dirty="0" err="1"/>
              <a:t>formunda</a:t>
            </a:r>
            <a:r>
              <a:rPr lang="en-GB" dirty="0"/>
              <a:t> </a:t>
            </a:r>
            <a:r>
              <a:rPr lang="en-GB" dirty="0" err="1"/>
              <a:t>tercih</a:t>
            </a:r>
            <a:r>
              <a:rPr lang="en-GB" dirty="0"/>
              <a:t> </a:t>
            </a:r>
            <a:r>
              <a:rPr lang="en-GB" dirty="0" err="1"/>
              <a:t>ettikleri</a:t>
            </a:r>
            <a:r>
              <a:rPr lang="en-GB" dirty="0"/>
              <a:t> </a:t>
            </a:r>
            <a:r>
              <a:rPr lang="en-GB" dirty="0" err="1"/>
              <a:t>dilden</a:t>
            </a:r>
            <a:r>
              <a:rPr lang="en-GB" dirty="0"/>
              <a:t> (</a:t>
            </a:r>
            <a:r>
              <a:rPr lang="en-GB" dirty="0" err="1"/>
              <a:t>İngilizce</a:t>
            </a:r>
            <a:r>
              <a:rPr lang="en-GB" dirty="0"/>
              <a:t> </a:t>
            </a:r>
            <a:r>
              <a:rPr lang="en-GB" dirty="0" err="1"/>
              <a:t>veya</a:t>
            </a:r>
            <a:r>
              <a:rPr lang="en-GB" dirty="0"/>
              <a:t> </a:t>
            </a:r>
            <a:r>
              <a:rPr lang="en-GB" dirty="0" err="1"/>
              <a:t>Almanca</a:t>
            </a:r>
            <a:r>
              <a:rPr lang="en-GB" dirty="0"/>
              <a:t>) </a:t>
            </a:r>
            <a:r>
              <a:rPr lang="en-GB" dirty="0" err="1"/>
              <a:t>sınava</a:t>
            </a:r>
            <a:r>
              <a:rPr lang="en-GB" dirty="0"/>
              <a:t> </a:t>
            </a:r>
            <a:r>
              <a:rPr lang="en-GB" dirty="0" err="1"/>
              <a:t>gireceklerdir</a:t>
            </a:r>
            <a:r>
              <a:rPr lang="en-GB" dirty="0"/>
              <a:t>. </a:t>
            </a:r>
            <a:r>
              <a:rPr lang="en-GB" dirty="0" err="1"/>
              <a:t>Dil</a:t>
            </a:r>
            <a:r>
              <a:rPr lang="en-GB" dirty="0"/>
              <a:t> </a:t>
            </a:r>
            <a:r>
              <a:rPr lang="en-GB" dirty="0" err="1"/>
              <a:t>sınavından</a:t>
            </a:r>
            <a:r>
              <a:rPr lang="en-GB" dirty="0"/>
              <a:t> B1 </a:t>
            </a:r>
            <a:r>
              <a:rPr lang="en-GB" dirty="0" err="1"/>
              <a:t>ve</a:t>
            </a:r>
            <a:r>
              <a:rPr lang="en-GB" dirty="0"/>
              <a:t> </a:t>
            </a:r>
            <a:r>
              <a:rPr lang="en-GB" dirty="0" err="1"/>
              <a:t>üzeri</a:t>
            </a:r>
            <a:r>
              <a:rPr lang="en-GB" dirty="0"/>
              <a:t> not </a:t>
            </a:r>
            <a:r>
              <a:rPr lang="en-GB" dirty="0" err="1"/>
              <a:t>alanlar</a:t>
            </a:r>
            <a:r>
              <a:rPr lang="en-GB" dirty="0"/>
              <a:t> </a:t>
            </a:r>
            <a:r>
              <a:rPr lang="en-GB" dirty="0" err="1"/>
              <a:t>sınav</a:t>
            </a:r>
            <a:r>
              <a:rPr lang="en-GB" dirty="0"/>
              <a:t> </a:t>
            </a:r>
            <a:r>
              <a:rPr lang="en-GB" dirty="0" err="1"/>
              <a:t>notunun</a:t>
            </a:r>
            <a:r>
              <a:rPr lang="en-GB" dirty="0"/>
              <a:t> 50%’si </a:t>
            </a:r>
            <a:r>
              <a:rPr lang="en-GB" dirty="0" err="1"/>
              <a:t>ve</a:t>
            </a:r>
            <a:r>
              <a:rPr lang="en-GB" dirty="0"/>
              <a:t> </a:t>
            </a:r>
            <a:r>
              <a:rPr lang="en-GB" dirty="0" err="1"/>
              <a:t>genel</a:t>
            </a:r>
            <a:r>
              <a:rPr lang="en-GB" dirty="0"/>
              <a:t> not </a:t>
            </a:r>
            <a:r>
              <a:rPr lang="en-GB" dirty="0" err="1"/>
              <a:t>ortalamasının</a:t>
            </a:r>
            <a:r>
              <a:rPr lang="en-GB" dirty="0"/>
              <a:t> 50%’si </a:t>
            </a:r>
            <a:r>
              <a:rPr lang="en-GB" dirty="0" err="1"/>
              <a:t>alınarak</a:t>
            </a:r>
            <a:r>
              <a:rPr lang="en-GB" dirty="0"/>
              <a:t> </a:t>
            </a:r>
            <a:r>
              <a:rPr lang="en-GB" dirty="0" err="1"/>
              <a:t>hesaplanacak</a:t>
            </a:r>
            <a:r>
              <a:rPr lang="en-GB" dirty="0"/>
              <a:t> </a:t>
            </a:r>
            <a:r>
              <a:rPr lang="en-GB" dirty="0" err="1"/>
              <a:t>notları</a:t>
            </a:r>
            <a:r>
              <a:rPr lang="en-GB" dirty="0"/>
              <a:t> </a:t>
            </a:r>
            <a:r>
              <a:rPr lang="en-GB" dirty="0" err="1"/>
              <a:t>ile</a:t>
            </a:r>
            <a:r>
              <a:rPr lang="en-GB" dirty="0"/>
              <a:t> </a:t>
            </a:r>
            <a:r>
              <a:rPr lang="en-GB" dirty="0" err="1"/>
              <a:t>sıralamaya</a:t>
            </a:r>
            <a:r>
              <a:rPr lang="en-GB" dirty="0"/>
              <a:t> </a:t>
            </a:r>
            <a:r>
              <a:rPr lang="en-GB" dirty="0" err="1"/>
              <a:t>tabi</a:t>
            </a:r>
            <a:r>
              <a:rPr lang="en-GB" dirty="0"/>
              <a:t> </a:t>
            </a:r>
            <a:r>
              <a:rPr lang="en-GB" dirty="0" err="1"/>
              <a:t>tutulacaklardır</a:t>
            </a:r>
            <a:r>
              <a:rPr lang="en-GB" dirty="0"/>
              <a:t>. B1 </a:t>
            </a:r>
            <a:r>
              <a:rPr lang="en-GB" dirty="0" err="1"/>
              <a:t>Dil</a:t>
            </a:r>
            <a:r>
              <a:rPr lang="en-GB" dirty="0"/>
              <a:t> </a:t>
            </a:r>
            <a:r>
              <a:rPr lang="en-GB" dirty="0" err="1"/>
              <a:t>Seviyesinin</a:t>
            </a:r>
            <a:r>
              <a:rPr lang="en-GB" dirty="0"/>
              <a:t> </a:t>
            </a:r>
            <a:r>
              <a:rPr lang="en-GB" dirty="0" err="1"/>
              <a:t>kaç</a:t>
            </a:r>
            <a:r>
              <a:rPr lang="en-GB" dirty="0"/>
              <a:t> </a:t>
            </a:r>
            <a:r>
              <a:rPr lang="en-GB" dirty="0" err="1"/>
              <a:t>puana</a:t>
            </a:r>
            <a:r>
              <a:rPr lang="en-GB" dirty="0"/>
              <a:t> </a:t>
            </a:r>
            <a:r>
              <a:rPr lang="en-GB" dirty="0" err="1"/>
              <a:t>tekabül</a:t>
            </a:r>
            <a:r>
              <a:rPr lang="en-GB" dirty="0"/>
              <a:t> </a:t>
            </a:r>
            <a:r>
              <a:rPr lang="en-GB" dirty="0" err="1"/>
              <a:t>ettiğini</a:t>
            </a:r>
            <a:r>
              <a:rPr lang="en-GB" dirty="0"/>
              <a:t> </a:t>
            </a:r>
            <a:r>
              <a:rPr lang="en-GB" dirty="0" err="1"/>
              <a:t>aşağıdaki</a:t>
            </a:r>
            <a:r>
              <a:rPr lang="en-GB" dirty="0"/>
              <a:t> </a:t>
            </a:r>
            <a:r>
              <a:rPr lang="en-GB" dirty="0" err="1"/>
              <a:t>linkten</a:t>
            </a:r>
            <a:r>
              <a:rPr lang="en-GB" dirty="0"/>
              <a:t> </a:t>
            </a:r>
            <a:r>
              <a:rPr lang="en-GB" dirty="0" err="1"/>
              <a:t>öğrenebilirsiniz</a:t>
            </a:r>
            <a:r>
              <a:rPr lang="en-GB" dirty="0"/>
              <a:t>.</a:t>
            </a:r>
          </a:p>
          <a:p>
            <a:pPr marL="0" indent="0">
              <a:buNone/>
            </a:pPr>
            <a:r>
              <a:rPr lang="en-GB" dirty="0">
                <a:hlinkClick r:id="rId2"/>
              </a:rPr>
              <a:t>http://www.osym.gov.tr/dosya/1-69730/h/yabanci-dil-esdegerlikleri-250713.pdf</a:t>
            </a:r>
            <a:endParaRPr lang="en-GB" dirty="0"/>
          </a:p>
          <a:p>
            <a:pPr marL="0" indent="0">
              <a:buNone/>
            </a:pPr>
            <a:r>
              <a:rPr lang="en-GB" dirty="0" err="1"/>
              <a:t>Önemle</a:t>
            </a:r>
            <a:r>
              <a:rPr lang="en-GB" dirty="0"/>
              <a:t> </a:t>
            </a:r>
            <a:r>
              <a:rPr lang="en-GB" dirty="0" err="1"/>
              <a:t>belirtmek</a:t>
            </a:r>
            <a:r>
              <a:rPr lang="en-GB" dirty="0"/>
              <a:t> </a:t>
            </a:r>
            <a:r>
              <a:rPr lang="en-GB" dirty="0" err="1"/>
              <a:t>isteriz</a:t>
            </a:r>
            <a:r>
              <a:rPr lang="en-GB" dirty="0"/>
              <a:t> </a:t>
            </a:r>
            <a:r>
              <a:rPr lang="en-GB" dirty="0" err="1"/>
              <a:t>ki</a:t>
            </a:r>
            <a:r>
              <a:rPr lang="en-GB" dirty="0"/>
              <a:t>, </a:t>
            </a:r>
            <a:r>
              <a:rPr lang="en-GB" dirty="0" err="1"/>
              <a:t>hak</a:t>
            </a:r>
            <a:r>
              <a:rPr lang="en-GB" dirty="0"/>
              <a:t> </a:t>
            </a:r>
            <a:r>
              <a:rPr lang="en-GB" dirty="0" err="1"/>
              <a:t>kazanacağınız</a:t>
            </a:r>
            <a:r>
              <a:rPr lang="en-GB" dirty="0"/>
              <a:t> </a:t>
            </a:r>
            <a:r>
              <a:rPr lang="en-GB" dirty="0" err="1"/>
              <a:t>üniversitelerin</a:t>
            </a:r>
            <a:r>
              <a:rPr lang="en-GB" dirty="0"/>
              <a:t> </a:t>
            </a:r>
            <a:r>
              <a:rPr lang="en-GB" dirty="0" err="1"/>
              <a:t>çoğu</a:t>
            </a:r>
            <a:r>
              <a:rPr lang="en-GB" dirty="0"/>
              <a:t> </a:t>
            </a:r>
            <a:r>
              <a:rPr lang="en-GB" dirty="0" err="1"/>
              <a:t>öğrenci</a:t>
            </a:r>
            <a:r>
              <a:rPr lang="en-GB" dirty="0"/>
              <a:t> </a:t>
            </a:r>
            <a:r>
              <a:rPr lang="en-GB" dirty="0" err="1"/>
              <a:t>kabulü</a:t>
            </a:r>
            <a:r>
              <a:rPr lang="en-GB" dirty="0"/>
              <a:t> </a:t>
            </a:r>
            <a:r>
              <a:rPr lang="en-GB" dirty="0" err="1"/>
              <a:t>için</a:t>
            </a:r>
            <a:r>
              <a:rPr lang="en-GB" dirty="0"/>
              <a:t> </a:t>
            </a:r>
            <a:r>
              <a:rPr lang="en-GB" dirty="0" err="1"/>
              <a:t>dil</a:t>
            </a:r>
            <a:r>
              <a:rPr lang="en-GB" dirty="0"/>
              <a:t> </a:t>
            </a:r>
            <a:r>
              <a:rPr lang="en-GB" dirty="0" err="1"/>
              <a:t>sertifikası</a:t>
            </a:r>
            <a:r>
              <a:rPr lang="en-GB" dirty="0"/>
              <a:t> </a:t>
            </a:r>
            <a:r>
              <a:rPr lang="en-GB" dirty="0" err="1"/>
              <a:t>talep</a:t>
            </a:r>
            <a:r>
              <a:rPr lang="en-GB" dirty="0"/>
              <a:t> </a:t>
            </a:r>
            <a:r>
              <a:rPr lang="en-GB" dirty="0" err="1"/>
              <a:t>etmektedir</a:t>
            </a:r>
            <a:r>
              <a:rPr lang="en-GB" dirty="0"/>
              <a:t>. </a:t>
            </a:r>
            <a:r>
              <a:rPr lang="en-GB" dirty="0" err="1"/>
              <a:t>İstenilen</a:t>
            </a:r>
            <a:r>
              <a:rPr lang="en-GB" dirty="0"/>
              <a:t> </a:t>
            </a:r>
            <a:r>
              <a:rPr lang="en-GB" dirty="0" err="1"/>
              <a:t>dil</a:t>
            </a:r>
            <a:r>
              <a:rPr lang="en-GB" dirty="0"/>
              <a:t> </a:t>
            </a:r>
            <a:r>
              <a:rPr lang="en-GB" dirty="0" err="1"/>
              <a:t>sertifikaları</a:t>
            </a:r>
            <a:r>
              <a:rPr lang="en-GB" dirty="0"/>
              <a:t> </a:t>
            </a:r>
            <a:r>
              <a:rPr lang="en-GB" dirty="0" err="1"/>
              <a:t>üniversitelere</a:t>
            </a:r>
            <a:r>
              <a:rPr lang="en-GB" dirty="0"/>
              <a:t> </a:t>
            </a:r>
            <a:r>
              <a:rPr lang="en-GB" dirty="0" err="1"/>
              <a:t>göre</a:t>
            </a:r>
            <a:r>
              <a:rPr lang="en-GB" dirty="0"/>
              <a:t> </a:t>
            </a:r>
            <a:r>
              <a:rPr lang="en-GB" dirty="0" err="1"/>
              <a:t>değişiklik</a:t>
            </a:r>
            <a:r>
              <a:rPr lang="en-GB" dirty="0"/>
              <a:t> </a:t>
            </a:r>
            <a:r>
              <a:rPr lang="en-GB" dirty="0" err="1"/>
              <a:t>göstermektedir</a:t>
            </a:r>
            <a:r>
              <a:rPr lang="en-GB" dirty="0"/>
              <a:t>. </a:t>
            </a:r>
            <a:r>
              <a:rPr lang="en-GB" dirty="0" err="1"/>
              <a:t>Örneğin</a:t>
            </a:r>
            <a:r>
              <a:rPr lang="en-GB" dirty="0"/>
              <a:t>, </a:t>
            </a:r>
            <a:r>
              <a:rPr lang="en-GB" dirty="0" err="1"/>
              <a:t>bazı</a:t>
            </a:r>
            <a:r>
              <a:rPr lang="en-GB" dirty="0"/>
              <a:t> </a:t>
            </a:r>
            <a:r>
              <a:rPr lang="en-GB" dirty="0" err="1"/>
              <a:t>üniversiteler</a:t>
            </a:r>
            <a:r>
              <a:rPr lang="en-GB" dirty="0"/>
              <a:t> </a:t>
            </a:r>
            <a:r>
              <a:rPr lang="en-GB" dirty="0" err="1"/>
              <a:t>ana</a:t>
            </a:r>
            <a:r>
              <a:rPr lang="en-GB" dirty="0"/>
              <a:t> </a:t>
            </a:r>
            <a:r>
              <a:rPr lang="en-GB" dirty="0" err="1"/>
              <a:t>dilinde</a:t>
            </a:r>
            <a:r>
              <a:rPr lang="en-GB" dirty="0"/>
              <a:t>, </a:t>
            </a:r>
            <a:r>
              <a:rPr lang="en-GB" dirty="0" err="1"/>
              <a:t>bazıları</a:t>
            </a:r>
            <a:r>
              <a:rPr lang="en-GB" dirty="0"/>
              <a:t> </a:t>
            </a:r>
            <a:r>
              <a:rPr lang="en-GB" dirty="0" err="1"/>
              <a:t>İngilizce</a:t>
            </a:r>
            <a:r>
              <a:rPr lang="en-GB" dirty="0"/>
              <a:t> </a:t>
            </a:r>
            <a:r>
              <a:rPr lang="en-GB" dirty="0" err="1"/>
              <a:t>ya</a:t>
            </a:r>
            <a:r>
              <a:rPr lang="en-GB" dirty="0"/>
              <a:t> da B1-B2-C1 </a:t>
            </a:r>
            <a:r>
              <a:rPr lang="en-GB" dirty="0" err="1"/>
              <a:t>gibi</a:t>
            </a:r>
            <a:r>
              <a:rPr lang="en-GB" dirty="0"/>
              <a:t> </a:t>
            </a:r>
            <a:r>
              <a:rPr lang="en-GB" dirty="0" err="1"/>
              <a:t>farklı</a:t>
            </a:r>
            <a:r>
              <a:rPr lang="en-GB" dirty="0"/>
              <a:t> </a:t>
            </a:r>
            <a:r>
              <a:rPr lang="en-GB" dirty="0" err="1"/>
              <a:t>seviyelerde</a:t>
            </a:r>
            <a:r>
              <a:rPr lang="en-GB" dirty="0"/>
              <a:t> </a:t>
            </a:r>
            <a:r>
              <a:rPr lang="en-GB" dirty="0" err="1"/>
              <a:t>dil</a:t>
            </a:r>
            <a:r>
              <a:rPr lang="en-GB" dirty="0"/>
              <a:t> </a:t>
            </a:r>
            <a:r>
              <a:rPr lang="en-GB" dirty="0" err="1"/>
              <a:t>sertifikası</a:t>
            </a:r>
            <a:r>
              <a:rPr lang="en-GB" dirty="0"/>
              <a:t> </a:t>
            </a:r>
            <a:r>
              <a:rPr lang="en-GB" dirty="0" err="1"/>
              <a:t>istemektedir</a:t>
            </a:r>
            <a:r>
              <a:rPr lang="en-GB" dirty="0"/>
              <a:t>. Bu </a:t>
            </a:r>
            <a:r>
              <a:rPr lang="en-GB" dirty="0" err="1"/>
              <a:t>yüzden</a:t>
            </a:r>
            <a:r>
              <a:rPr lang="en-GB" dirty="0"/>
              <a:t> </a:t>
            </a:r>
            <a:r>
              <a:rPr lang="en-GB" dirty="0" err="1"/>
              <a:t>başvuru</a:t>
            </a:r>
            <a:r>
              <a:rPr lang="en-GB" dirty="0"/>
              <a:t> </a:t>
            </a:r>
            <a:r>
              <a:rPr lang="en-GB" dirty="0" err="1"/>
              <a:t>sırasında</a:t>
            </a:r>
            <a:r>
              <a:rPr lang="en-GB" dirty="0"/>
              <a:t> </a:t>
            </a:r>
            <a:r>
              <a:rPr lang="en-GB" dirty="0" err="1"/>
              <a:t>tercih</a:t>
            </a:r>
            <a:r>
              <a:rPr lang="en-GB" dirty="0"/>
              <a:t> </a:t>
            </a:r>
            <a:r>
              <a:rPr lang="en-GB" dirty="0" err="1"/>
              <a:t>edeceğiniz</a:t>
            </a:r>
            <a:r>
              <a:rPr lang="en-GB" dirty="0"/>
              <a:t> </a:t>
            </a:r>
            <a:r>
              <a:rPr lang="en-GB" dirty="0" err="1"/>
              <a:t>üniversitelerin</a:t>
            </a:r>
            <a:r>
              <a:rPr lang="en-GB" dirty="0"/>
              <a:t> web </a:t>
            </a:r>
            <a:r>
              <a:rPr lang="en-GB" dirty="0" err="1"/>
              <a:t>sayfalarına</a:t>
            </a:r>
            <a:r>
              <a:rPr lang="en-GB" dirty="0"/>
              <a:t> </a:t>
            </a:r>
            <a:r>
              <a:rPr lang="en-GB" dirty="0" err="1"/>
              <a:t>girerek</a:t>
            </a:r>
            <a:r>
              <a:rPr lang="en-GB" dirty="0"/>
              <a:t> </a:t>
            </a:r>
            <a:r>
              <a:rPr lang="en-GB" dirty="0" err="1"/>
              <a:t>araştırma</a:t>
            </a:r>
            <a:r>
              <a:rPr lang="en-GB" dirty="0"/>
              <a:t> </a:t>
            </a:r>
            <a:r>
              <a:rPr lang="en-GB" dirty="0" err="1"/>
              <a:t>yaparak</a:t>
            </a:r>
            <a:r>
              <a:rPr lang="en-GB" dirty="0"/>
              <a:t>, </a:t>
            </a:r>
            <a:r>
              <a:rPr lang="en-GB" dirty="0" err="1"/>
              <a:t>tercih</a:t>
            </a:r>
            <a:r>
              <a:rPr lang="en-GB" dirty="0"/>
              <a:t> </a:t>
            </a:r>
            <a:r>
              <a:rPr lang="en-GB" dirty="0" err="1" smtClean="0"/>
              <a:t>yapmalısınız</a:t>
            </a:r>
            <a:endParaRPr lang="en-GB" dirty="0"/>
          </a:p>
        </p:txBody>
      </p:sp>
    </p:spTree>
    <p:extLst>
      <p:ext uri="{BB962C8B-B14F-4D97-AF65-F5344CB8AC3E}">
        <p14:creationId xmlns:p14="http://schemas.microsoft.com/office/powerpoint/2010/main" val="1597014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559896"/>
          </a:xfrm>
        </p:spPr>
        <p:txBody>
          <a:bodyPr>
            <a:normAutofit fontScale="85000" lnSpcReduction="20000"/>
          </a:bodyPr>
          <a:lstStyle/>
          <a:p>
            <a:pPr marL="0" indent="0">
              <a:buNone/>
            </a:pPr>
            <a:r>
              <a:rPr lang="en-GB" b="1" dirty="0"/>
              <a:t>KPDS-ÜDS-TOFEL-IELTS </a:t>
            </a:r>
            <a:r>
              <a:rPr lang="en-GB" b="1" dirty="0" err="1"/>
              <a:t>gibi</a:t>
            </a:r>
            <a:r>
              <a:rPr lang="en-GB" b="1" dirty="0"/>
              <a:t> </a:t>
            </a:r>
            <a:r>
              <a:rPr lang="en-GB" b="1" dirty="0" err="1"/>
              <a:t>bir</a:t>
            </a:r>
            <a:r>
              <a:rPr lang="en-GB" b="1" dirty="0"/>
              <a:t> </a:t>
            </a:r>
            <a:r>
              <a:rPr lang="en-GB" b="1" dirty="0" err="1"/>
              <a:t>dil</a:t>
            </a:r>
            <a:r>
              <a:rPr lang="en-GB" b="1" dirty="0"/>
              <a:t> </a:t>
            </a:r>
            <a:r>
              <a:rPr lang="en-GB" b="1" dirty="0" err="1"/>
              <a:t>puanımız</a:t>
            </a:r>
            <a:r>
              <a:rPr lang="en-GB" b="1" dirty="0"/>
              <a:t> </a:t>
            </a:r>
            <a:r>
              <a:rPr lang="en-GB" b="1" dirty="0" err="1"/>
              <a:t>mevcut</a:t>
            </a:r>
            <a:r>
              <a:rPr lang="en-GB" b="1" dirty="0"/>
              <a:t> </a:t>
            </a:r>
            <a:r>
              <a:rPr lang="en-GB" b="1" dirty="0" err="1"/>
              <a:t>ise</a:t>
            </a:r>
            <a:r>
              <a:rPr lang="en-GB" b="1" dirty="0"/>
              <a:t>, </a:t>
            </a:r>
            <a:r>
              <a:rPr lang="en-GB" b="1" dirty="0" err="1"/>
              <a:t>yine</a:t>
            </a:r>
            <a:r>
              <a:rPr lang="en-GB" b="1" dirty="0"/>
              <a:t> de Erasmus </a:t>
            </a:r>
            <a:r>
              <a:rPr lang="en-GB" b="1" dirty="0" err="1"/>
              <a:t>sınavına</a:t>
            </a:r>
            <a:r>
              <a:rPr lang="en-GB" b="1" dirty="0"/>
              <a:t> </a:t>
            </a:r>
            <a:r>
              <a:rPr lang="en-GB" b="1" dirty="0" err="1"/>
              <a:t>girmemiz</a:t>
            </a:r>
            <a:r>
              <a:rPr lang="en-GB" b="1" dirty="0"/>
              <a:t> </a:t>
            </a:r>
            <a:r>
              <a:rPr lang="en-GB" b="1" dirty="0" err="1"/>
              <a:t>gerekiyor</a:t>
            </a:r>
            <a:r>
              <a:rPr lang="en-GB" b="1" dirty="0"/>
              <a:t> mu</a:t>
            </a:r>
            <a:r>
              <a:rPr lang="en-GB" b="1" dirty="0" smtClean="0"/>
              <a:t>?</a:t>
            </a:r>
            <a:endParaRPr lang="tr-TR" b="1" dirty="0" smtClean="0"/>
          </a:p>
          <a:p>
            <a:pPr marL="0" indent="0">
              <a:buNone/>
            </a:pPr>
            <a:endParaRPr lang="en-GB" dirty="0"/>
          </a:p>
          <a:p>
            <a:pPr marL="0" indent="0">
              <a:buNone/>
            </a:pPr>
            <a:r>
              <a:rPr lang="en-GB" dirty="0" err="1"/>
              <a:t>Eğer</a:t>
            </a:r>
            <a:r>
              <a:rPr lang="en-GB" dirty="0"/>
              <a:t> </a:t>
            </a:r>
            <a:r>
              <a:rPr lang="en-GB" dirty="0" err="1"/>
              <a:t>geçerli</a:t>
            </a:r>
            <a:r>
              <a:rPr lang="en-GB" dirty="0"/>
              <a:t> </a:t>
            </a:r>
            <a:r>
              <a:rPr lang="en-GB" dirty="0" err="1"/>
              <a:t>bir</a:t>
            </a:r>
            <a:r>
              <a:rPr lang="en-GB" dirty="0"/>
              <a:t> </a:t>
            </a:r>
            <a:r>
              <a:rPr lang="en-GB" dirty="0" err="1"/>
              <a:t>dil</a:t>
            </a:r>
            <a:r>
              <a:rPr lang="en-GB" dirty="0"/>
              <a:t> </a:t>
            </a:r>
            <a:r>
              <a:rPr lang="en-GB" dirty="0" err="1"/>
              <a:t>puanınız</a:t>
            </a:r>
            <a:r>
              <a:rPr lang="en-GB" dirty="0"/>
              <a:t> </a:t>
            </a:r>
            <a:r>
              <a:rPr lang="en-GB" dirty="0" err="1"/>
              <a:t>var</a:t>
            </a:r>
            <a:r>
              <a:rPr lang="en-GB" dirty="0"/>
              <a:t> </a:t>
            </a:r>
            <a:r>
              <a:rPr lang="en-GB" dirty="0" err="1"/>
              <a:t>ise</a:t>
            </a:r>
            <a:r>
              <a:rPr lang="en-GB" dirty="0"/>
              <a:t> </a:t>
            </a:r>
            <a:r>
              <a:rPr lang="en-GB" dirty="0" err="1"/>
              <a:t>belirtilen</a:t>
            </a:r>
            <a:r>
              <a:rPr lang="en-GB" dirty="0"/>
              <a:t> </a:t>
            </a:r>
            <a:r>
              <a:rPr lang="en-GB" dirty="0" err="1"/>
              <a:t>tarihler</a:t>
            </a:r>
            <a:r>
              <a:rPr lang="en-GB" dirty="0"/>
              <a:t> </a:t>
            </a:r>
            <a:r>
              <a:rPr lang="en-GB" dirty="0" err="1"/>
              <a:t>arasında</a:t>
            </a:r>
            <a:r>
              <a:rPr lang="en-GB" dirty="0"/>
              <a:t> </a:t>
            </a:r>
            <a:r>
              <a:rPr lang="en-GB" dirty="0" err="1"/>
              <a:t>ofisimize</a:t>
            </a:r>
            <a:r>
              <a:rPr lang="en-GB" dirty="0"/>
              <a:t> </a:t>
            </a:r>
            <a:r>
              <a:rPr lang="en-GB" dirty="0" err="1"/>
              <a:t>getirdiğiniz</a:t>
            </a:r>
            <a:r>
              <a:rPr lang="en-GB" dirty="0"/>
              <a:t> </a:t>
            </a:r>
            <a:r>
              <a:rPr lang="en-GB" dirty="0" err="1"/>
              <a:t>takdirde</a:t>
            </a:r>
            <a:r>
              <a:rPr lang="en-GB" dirty="0"/>
              <a:t> Erasmus </a:t>
            </a:r>
            <a:r>
              <a:rPr lang="en-GB" dirty="0" err="1"/>
              <a:t>sınavına</a:t>
            </a:r>
            <a:r>
              <a:rPr lang="en-GB" dirty="0"/>
              <a:t> </a:t>
            </a:r>
            <a:r>
              <a:rPr lang="en-GB" dirty="0" err="1"/>
              <a:t>girme</a:t>
            </a:r>
            <a:r>
              <a:rPr lang="en-GB" dirty="0"/>
              <a:t> </a:t>
            </a:r>
            <a:r>
              <a:rPr lang="en-GB" dirty="0" err="1"/>
              <a:t>şartınız</a:t>
            </a:r>
            <a:r>
              <a:rPr lang="en-GB" dirty="0"/>
              <a:t> </a:t>
            </a:r>
            <a:r>
              <a:rPr lang="en-GB" dirty="0" err="1"/>
              <a:t>aranmaz</a:t>
            </a:r>
            <a:r>
              <a:rPr lang="en-GB" dirty="0"/>
              <a:t> </a:t>
            </a:r>
            <a:r>
              <a:rPr lang="en-GB" dirty="0" err="1"/>
              <a:t>bu</a:t>
            </a:r>
            <a:r>
              <a:rPr lang="en-GB" dirty="0"/>
              <a:t> </a:t>
            </a:r>
            <a:r>
              <a:rPr lang="en-GB" dirty="0" err="1"/>
              <a:t>dil</a:t>
            </a:r>
            <a:r>
              <a:rPr lang="en-GB" dirty="0"/>
              <a:t> </a:t>
            </a:r>
            <a:r>
              <a:rPr lang="en-GB" dirty="0" err="1"/>
              <a:t>puanı</a:t>
            </a:r>
            <a:r>
              <a:rPr lang="en-GB" dirty="0"/>
              <a:t> </a:t>
            </a:r>
            <a:r>
              <a:rPr lang="en-GB" dirty="0" err="1"/>
              <a:t>üzerinden</a:t>
            </a:r>
            <a:r>
              <a:rPr lang="en-GB" dirty="0"/>
              <a:t> </a:t>
            </a:r>
            <a:r>
              <a:rPr lang="en-GB" dirty="0" err="1"/>
              <a:t>değerlendirilmeye</a:t>
            </a:r>
            <a:r>
              <a:rPr lang="en-GB" dirty="0"/>
              <a:t> </a:t>
            </a:r>
            <a:r>
              <a:rPr lang="en-GB" dirty="0" err="1"/>
              <a:t>alınırsınız</a:t>
            </a:r>
            <a:r>
              <a:rPr lang="en-GB" dirty="0"/>
              <a:t>. Bu durum hem </a:t>
            </a:r>
            <a:r>
              <a:rPr lang="en-GB" dirty="0" err="1"/>
              <a:t>öğrenim</a:t>
            </a:r>
            <a:r>
              <a:rPr lang="en-GB" dirty="0"/>
              <a:t> hem de </a:t>
            </a:r>
            <a:r>
              <a:rPr lang="en-GB" dirty="0" err="1"/>
              <a:t>staj</a:t>
            </a:r>
            <a:r>
              <a:rPr lang="en-GB" dirty="0"/>
              <a:t> </a:t>
            </a:r>
            <a:r>
              <a:rPr lang="en-GB" dirty="0" err="1"/>
              <a:t>hareketliliği</a:t>
            </a:r>
            <a:r>
              <a:rPr lang="en-GB" dirty="0"/>
              <a:t> </a:t>
            </a:r>
            <a:r>
              <a:rPr lang="en-GB" dirty="0" err="1"/>
              <a:t>için</a:t>
            </a:r>
            <a:r>
              <a:rPr lang="en-GB" dirty="0"/>
              <a:t> </a:t>
            </a:r>
            <a:r>
              <a:rPr lang="en-GB" dirty="0" err="1"/>
              <a:t>geçerlidir</a:t>
            </a:r>
            <a:r>
              <a:rPr lang="en-GB" dirty="0"/>
              <a:t>.</a:t>
            </a:r>
          </a:p>
          <a:p>
            <a:pPr marL="0" indent="0">
              <a:buNone/>
            </a:pPr>
            <a:r>
              <a:rPr lang="en-GB" dirty="0"/>
              <a:t>*</a:t>
            </a:r>
            <a:r>
              <a:rPr lang="en-GB" dirty="0" err="1"/>
              <a:t>Avrupa</a:t>
            </a:r>
            <a:r>
              <a:rPr lang="en-GB" dirty="0"/>
              <a:t> </a:t>
            </a:r>
            <a:r>
              <a:rPr lang="en-GB" dirty="0" err="1"/>
              <a:t>Ortak</a:t>
            </a:r>
            <a:r>
              <a:rPr lang="en-GB" dirty="0"/>
              <a:t> </a:t>
            </a:r>
            <a:r>
              <a:rPr lang="en-GB" dirty="0" err="1"/>
              <a:t>Dil</a:t>
            </a:r>
            <a:r>
              <a:rPr lang="en-GB" dirty="0"/>
              <a:t> </a:t>
            </a:r>
            <a:r>
              <a:rPr lang="en-GB" dirty="0" err="1"/>
              <a:t>Çerçevesi</a:t>
            </a:r>
            <a:r>
              <a:rPr lang="en-GB" dirty="0"/>
              <a:t> </a:t>
            </a:r>
            <a:r>
              <a:rPr lang="en-GB" dirty="0" err="1"/>
              <a:t>Seviyeleri</a:t>
            </a:r>
            <a:r>
              <a:rPr lang="en-GB" dirty="0"/>
              <a:t> </a:t>
            </a:r>
            <a:r>
              <a:rPr lang="en-GB" dirty="0" err="1"/>
              <a:t>için</a:t>
            </a:r>
            <a:r>
              <a:rPr lang="en-GB" dirty="0"/>
              <a:t> </a:t>
            </a:r>
            <a:r>
              <a:rPr lang="en-GB" dirty="0" err="1"/>
              <a:t>bakınız</a:t>
            </a:r>
            <a:r>
              <a:rPr lang="en-GB" dirty="0" smtClean="0"/>
              <a:t>;</a:t>
            </a:r>
            <a:endParaRPr lang="tr-TR" dirty="0" smtClean="0"/>
          </a:p>
          <a:p>
            <a:pPr marL="0" indent="0">
              <a:buNone/>
            </a:pPr>
            <a:endParaRPr lang="en-GB" dirty="0"/>
          </a:p>
          <a:p>
            <a:pPr marL="0" indent="0">
              <a:buNone/>
            </a:pPr>
            <a:r>
              <a:rPr lang="en-GB" b="1" dirty="0" err="1"/>
              <a:t>Gidilen</a:t>
            </a:r>
            <a:r>
              <a:rPr lang="en-GB" b="1" dirty="0"/>
              <a:t> </a:t>
            </a:r>
            <a:r>
              <a:rPr lang="en-GB" b="1" dirty="0" err="1"/>
              <a:t>üniversitelerde</a:t>
            </a:r>
            <a:r>
              <a:rPr lang="en-GB" b="1" dirty="0"/>
              <a:t> </a:t>
            </a:r>
            <a:r>
              <a:rPr lang="en-GB" b="1" dirty="0" err="1"/>
              <a:t>alacağımız</a:t>
            </a:r>
            <a:r>
              <a:rPr lang="en-GB" b="1" dirty="0"/>
              <a:t> </a:t>
            </a:r>
            <a:r>
              <a:rPr lang="en-GB" b="1" dirty="0" err="1"/>
              <a:t>dersler</a:t>
            </a:r>
            <a:r>
              <a:rPr lang="en-GB" b="1" dirty="0"/>
              <a:t> </a:t>
            </a:r>
            <a:r>
              <a:rPr lang="en-GB" b="1" dirty="0" err="1"/>
              <a:t>ingilizce</a:t>
            </a:r>
            <a:r>
              <a:rPr lang="en-GB" b="1" dirty="0"/>
              <a:t> mi olacak</a:t>
            </a:r>
            <a:r>
              <a:rPr lang="en-GB" b="1" dirty="0" smtClean="0"/>
              <a:t>?</a:t>
            </a:r>
            <a:endParaRPr lang="tr-TR" b="1" dirty="0" smtClean="0"/>
          </a:p>
          <a:p>
            <a:pPr marL="0" indent="0">
              <a:buNone/>
            </a:pPr>
            <a:endParaRPr lang="en-GB" dirty="0"/>
          </a:p>
          <a:p>
            <a:pPr marL="0" indent="0">
              <a:buNone/>
            </a:pPr>
            <a:r>
              <a:rPr lang="en-GB" dirty="0" err="1"/>
              <a:t>Öğrencilerimizin</a:t>
            </a:r>
            <a:r>
              <a:rPr lang="en-GB" dirty="0"/>
              <a:t> </a:t>
            </a:r>
            <a:r>
              <a:rPr lang="en-GB" dirty="0" err="1"/>
              <a:t>yurtdışında</a:t>
            </a:r>
            <a:r>
              <a:rPr lang="en-GB" dirty="0"/>
              <a:t> </a:t>
            </a:r>
            <a:r>
              <a:rPr lang="en-GB" dirty="0" err="1"/>
              <a:t>eğitim</a:t>
            </a:r>
            <a:r>
              <a:rPr lang="en-GB" dirty="0"/>
              <a:t> </a:t>
            </a:r>
            <a:r>
              <a:rPr lang="en-GB" dirty="0" err="1"/>
              <a:t>görecekleri</a:t>
            </a:r>
            <a:r>
              <a:rPr lang="en-GB" dirty="0"/>
              <a:t> </a:t>
            </a:r>
            <a:r>
              <a:rPr lang="en-GB" dirty="0" err="1"/>
              <a:t>üniversitelerdeki</a:t>
            </a:r>
            <a:r>
              <a:rPr lang="en-GB" dirty="0"/>
              <a:t> </a:t>
            </a:r>
            <a:r>
              <a:rPr lang="en-GB" dirty="0" err="1"/>
              <a:t>derslerin</a:t>
            </a:r>
            <a:r>
              <a:rPr lang="en-GB" dirty="0"/>
              <a:t> </a:t>
            </a:r>
            <a:r>
              <a:rPr lang="en-GB" dirty="0" err="1"/>
              <a:t>İngilizce</a:t>
            </a:r>
            <a:r>
              <a:rPr lang="en-GB" dirty="0"/>
              <a:t> </a:t>
            </a:r>
            <a:r>
              <a:rPr lang="en-GB" dirty="0" err="1"/>
              <a:t>ya</a:t>
            </a:r>
            <a:r>
              <a:rPr lang="en-GB" dirty="0"/>
              <a:t> da o </a:t>
            </a:r>
            <a:r>
              <a:rPr lang="en-GB" dirty="0" err="1"/>
              <a:t>ülkenin</a:t>
            </a:r>
            <a:r>
              <a:rPr lang="en-GB" dirty="0"/>
              <a:t> </a:t>
            </a:r>
            <a:r>
              <a:rPr lang="en-GB" dirty="0" err="1"/>
              <a:t>kendi</a:t>
            </a:r>
            <a:r>
              <a:rPr lang="en-GB" dirty="0"/>
              <a:t> </a:t>
            </a:r>
            <a:r>
              <a:rPr lang="en-GB" dirty="0" err="1"/>
              <a:t>dilinde</a:t>
            </a:r>
            <a:r>
              <a:rPr lang="en-GB" dirty="0"/>
              <a:t> </a:t>
            </a:r>
            <a:r>
              <a:rPr lang="en-GB" dirty="0" err="1"/>
              <a:t>olması</a:t>
            </a:r>
            <a:r>
              <a:rPr lang="en-GB" dirty="0"/>
              <a:t> </a:t>
            </a:r>
            <a:r>
              <a:rPr lang="en-GB" dirty="0" err="1"/>
              <a:t>tamamen</a:t>
            </a:r>
            <a:r>
              <a:rPr lang="en-GB" dirty="0"/>
              <a:t> </a:t>
            </a:r>
            <a:r>
              <a:rPr lang="en-GB" dirty="0" err="1"/>
              <a:t>üniversite</a:t>
            </a:r>
            <a:r>
              <a:rPr lang="en-GB" dirty="0"/>
              <a:t> </a:t>
            </a:r>
            <a:r>
              <a:rPr lang="en-GB" dirty="0" err="1"/>
              <a:t>ile</a:t>
            </a:r>
            <a:r>
              <a:rPr lang="en-GB" dirty="0"/>
              <a:t> </a:t>
            </a:r>
            <a:r>
              <a:rPr lang="en-GB" dirty="0" err="1"/>
              <a:t>alakalı</a:t>
            </a:r>
            <a:r>
              <a:rPr lang="en-GB" dirty="0"/>
              <a:t> </a:t>
            </a:r>
            <a:r>
              <a:rPr lang="en-GB" dirty="0" err="1"/>
              <a:t>bir</a:t>
            </a:r>
            <a:r>
              <a:rPr lang="en-GB" dirty="0"/>
              <a:t> </a:t>
            </a:r>
            <a:r>
              <a:rPr lang="en-GB" dirty="0" err="1"/>
              <a:t>durumdur</a:t>
            </a:r>
            <a:r>
              <a:rPr lang="en-GB" dirty="0"/>
              <a:t>. Bu </a:t>
            </a:r>
            <a:r>
              <a:rPr lang="en-GB" dirty="0" err="1"/>
              <a:t>nedenle</a:t>
            </a:r>
            <a:r>
              <a:rPr lang="en-GB" dirty="0"/>
              <a:t> </a:t>
            </a:r>
            <a:r>
              <a:rPr lang="en-GB" dirty="0" err="1"/>
              <a:t>öğrencilerimizin</a:t>
            </a:r>
            <a:r>
              <a:rPr lang="en-GB" dirty="0"/>
              <a:t> Erasmus </a:t>
            </a:r>
            <a:r>
              <a:rPr lang="en-GB" dirty="0" err="1"/>
              <a:t>başvuru</a:t>
            </a:r>
            <a:r>
              <a:rPr lang="en-GB" dirty="0"/>
              <a:t> </a:t>
            </a:r>
            <a:r>
              <a:rPr lang="en-GB" dirty="0" err="1"/>
              <a:t>döneminde</a:t>
            </a:r>
            <a:r>
              <a:rPr lang="en-GB" dirty="0"/>
              <a:t> </a:t>
            </a:r>
            <a:r>
              <a:rPr lang="en-GB" dirty="0" err="1"/>
              <a:t>bilinçli</a:t>
            </a:r>
            <a:r>
              <a:rPr lang="en-GB" dirty="0"/>
              <a:t> </a:t>
            </a:r>
            <a:r>
              <a:rPr lang="en-GB" dirty="0" err="1"/>
              <a:t>tercih</a:t>
            </a:r>
            <a:r>
              <a:rPr lang="en-GB" dirty="0"/>
              <a:t> </a:t>
            </a:r>
            <a:r>
              <a:rPr lang="en-GB" dirty="0" err="1"/>
              <a:t>yapmaları</a:t>
            </a:r>
            <a:r>
              <a:rPr lang="en-GB" dirty="0"/>
              <a:t> </a:t>
            </a:r>
            <a:r>
              <a:rPr lang="en-GB" dirty="0" err="1"/>
              <a:t>ve</a:t>
            </a:r>
            <a:r>
              <a:rPr lang="en-GB" dirty="0"/>
              <a:t> </a:t>
            </a:r>
            <a:r>
              <a:rPr lang="en-GB" dirty="0" err="1"/>
              <a:t>gitmek</a:t>
            </a:r>
            <a:r>
              <a:rPr lang="en-GB" dirty="0"/>
              <a:t> </a:t>
            </a:r>
            <a:r>
              <a:rPr lang="en-GB" dirty="0" err="1"/>
              <a:t>istedikleri</a:t>
            </a:r>
            <a:r>
              <a:rPr lang="en-GB" dirty="0"/>
              <a:t> </a:t>
            </a:r>
            <a:r>
              <a:rPr lang="en-GB" dirty="0" err="1"/>
              <a:t>yerleri</a:t>
            </a:r>
            <a:r>
              <a:rPr lang="en-GB" dirty="0"/>
              <a:t> </a:t>
            </a:r>
            <a:r>
              <a:rPr lang="en-GB" dirty="0" err="1"/>
              <a:t>önceden</a:t>
            </a:r>
            <a:r>
              <a:rPr lang="en-GB" dirty="0"/>
              <a:t> </a:t>
            </a:r>
            <a:r>
              <a:rPr lang="en-GB" dirty="0" err="1"/>
              <a:t>araştırmaları</a:t>
            </a:r>
            <a:r>
              <a:rPr lang="en-GB" dirty="0"/>
              <a:t> </a:t>
            </a:r>
            <a:r>
              <a:rPr lang="en-GB" dirty="0" err="1"/>
              <a:t>önerilir</a:t>
            </a:r>
            <a:r>
              <a:rPr lang="en-GB" dirty="0"/>
              <a:t>.</a:t>
            </a:r>
          </a:p>
          <a:p>
            <a:endParaRPr lang="en-GB" dirty="0"/>
          </a:p>
          <a:p>
            <a:endParaRPr lang="en-GB" dirty="0"/>
          </a:p>
        </p:txBody>
      </p:sp>
    </p:spTree>
    <p:extLst>
      <p:ext uri="{BB962C8B-B14F-4D97-AF65-F5344CB8AC3E}">
        <p14:creationId xmlns:p14="http://schemas.microsoft.com/office/powerpoint/2010/main" val="3897493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559896"/>
          </a:xfrm>
        </p:spPr>
        <p:txBody>
          <a:bodyPr>
            <a:normAutofit fontScale="77500" lnSpcReduction="20000"/>
          </a:bodyPr>
          <a:lstStyle/>
          <a:p>
            <a:pPr marL="0" indent="0">
              <a:buNone/>
            </a:pPr>
            <a:r>
              <a:rPr lang="tr-TR" b="1" dirty="0" err="1"/>
              <a:t>Erasmus</a:t>
            </a:r>
            <a:r>
              <a:rPr lang="tr-TR" b="1" dirty="0"/>
              <a:t>+ hareketliliğine başvurup ve hak kazandıktan sonra gitmekten vaz geçersem sorun çıkar mı?</a:t>
            </a:r>
            <a:endParaRPr lang="en-GB" dirty="0"/>
          </a:p>
          <a:p>
            <a:pPr marL="0" indent="0">
              <a:buNone/>
            </a:pPr>
            <a:endParaRPr lang="tr-TR" dirty="0" smtClean="0"/>
          </a:p>
          <a:p>
            <a:pPr marL="0" indent="0">
              <a:buNone/>
            </a:pPr>
            <a:r>
              <a:rPr lang="tr-TR" dirty="0" err="1"/>
              <a:t>Erasmus</a:t>
            </a:r>
            <a:r>
              <a:rPr lang="tr-TR" dirty="0"/>
              <a:t> hareketliliğine hak kazandıktan sonra feragat ettiğinizi bildiren dilekçeyi </a:t>
            </a:r>
            <a:r>
              <a:rPr lang="tr-TR" dirty="0" err="1"/>
              <a:t>erasmus</a:t>
            </a:r>
            <a:r>
              <a:rPr lang="tr-TR" dirty="0"/>
              <a:t> ofisine teslim ederseniz sorun yaşamazsınız</a:t>
            </a:r>
            <a:r>
              <a:rPr lang="tr-TR" dirty="0" smtClean="0"/>
              <a:t>.</a:t>
            </a:r>
          </a:p>
          <a:p>
            <a:pPr marL="0" indent="0">
              <a:buNone/>
            </a:pPr>
            <a:endParaRPr lang="tr-TR" dirty="0" smtClean="0"/>
          </a:p>
          <a:p>
            <a:pPr marL="0" indent="0">
              <a:buNone/>
            </a:pPr>
            <a:r>
              <a:rPr lang="tr-TR" b="1" dirty="0" err="1"/>
              <a:t>Erasmusla</a:t>
            </a:r>
            <a:r>
              <a:rPr lang="tr-TR" b="1" dirty="0"/>
              <a:t> yurt dışındaki üniversitede öğrenimimi devam edeceğim harcı hangi üniversiteye yatıracağım?</a:t>
            </a:r>
          </a:p>
          <a:p>
            <a:pPr marL="0" indent="0">
              <a:buNone/>
            </a:pPr>
            <a:endParaRPr lang="en-GB" dirty="0"/>
          </a:p>
          <a:p>
            <a:pPr marL="0" indent="0">
              <a:buNone/>
            </a:pPr>
            <a:r>
              <a:rPr lang="tr-TR" dirty="0" err="1"/>
              <a:t>Erasmus</a:t>
            </a:r>
            <a:r>
              <a:rPr lang="tr-TR" dirty="0"/>
              <a:t> programına devam edildiği dönem içerisinde harç öğrencinin kendi üniversitesine yatırılır.</a:t>
            </a:r>
          </a:p>
          <a:p>
            <a:pPr marL="0" indent="0">
              <a:buNone/>
            </a:pPr>
            <a:endParaRPr lang="en-GB" dirty="0"/>
          </a:p>
          <a:p>
            <a:pPr marL="0" indent="0">
              <a:buNone/>
            </a:pPr>
            <a:r>
              <a:rPr lang="tr-TR" b="1" dirty="0"/>
              <a:t>Yurt dışına çıkmadan Kırklareli Üniversite’sinde kayıt ve ders seçimi yapacak mıyım?</a:t>
            </a:r>
            <a:endParaRPr lang="en-GB" dirty="0"/>
          </a:p>
          <a:p>
            <a:pPr marL="0" indent="0">
              <a:buNone/>
            </a:pPr>
            <a:endParaRPr lang="tr-TR" dirty="0"/>
          </a:p>
          <a:p>
            <a:pPr marL="0" indent="0">
              <a:buNone/>
            </a:pPr>
            <a:r>
              <a:rPr lang="tr-TR" dirty="0" err="1"/>
              <a:t>Erasmus</a:t>
            </a:r>
            <a:r>
              <a:rPr lang="tr-TR" dirty="0"/>
              <a:t> programı dahilinde </a:t>
            </a:r>
            <a:r>
              <a:rPr lang="tr-TR" dirty="0" err="1"/>
              <a:t>Erasmus</a:t>
            </a:r>
            <a:r>
              <a:rPr lang="tr-TR" dirty="0"/>
              <a:t> öğrencisi olunup olunmayacağı kesinleştikten sonra ders kaydı yapılmaz ders kaydı yapılmayacağından ders seçimi de yapılmaz</a:t>
            </a: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6645086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415880"/>
          </a:xfrm>
        </p:spPr>
        <p:txBody>
          <a:bodyPr>
            <a:normAutofit fontScale="77500" lnSpcReduction="20000"/>
          </a:bodyPr>
          <a:lstStyle/>
          <a:p>
            <a:pPr marL="0" indent="0">
              <a:buNone/>
            </a:pPr>
            <a:r>
              <a:rPr lang="tr-TR" b="1" dirty="0"/>
              <a:t>İntibak formunu nasıl dolduracağım?</a:t>
            </a:r>
            <a:endParaRPr lang="en-GB" dirty="0"/>
          </a:p>
          <a:p>
            <a:pPr marL="0" indent="0">
              <a:buNone/>
            </a:pPr>
            <a:endParaRPr lang="tr-TR" dirty="0" smtClean="0"/>
          </a:p>
          <a:p>
            <a:pPr marL="0" indent="0">
              <a:buNone/>
            </a:pPr>
            <a:r>
              <a:rPr lang="tr-TR" dirty="0" smtClean="0"/>
              <a:t>İntibak</a:t>
            </a:r>
            <a:r>
              <a:rPr lang="tr-TR" dirty="0"/>
              <a:t> formu Öğrenim Anlaşması hazırlanırken almış bulunan derslerin öğrencinin kendi üniversitesinde hangi derslere karşılık geldiğini gösteren formdur. Derslerin seçimi ile alakalı olduğundan bölüm koordinatörlerinin yardımı ile doldurulması gerekmektedir.</a:t>
            </a:r>
            <a:endParaRPr lang="en-GB" dirty="0"/>
          </a:p>
          <a:p>
            <a:pPr marL="0" indent="0">
              <a:buNone/>
            </a:pPr>
            <a:endParaRPr lang="tr-TR" b="1" dirty="0" smtClean="0"/>
          </a:p>
          <a:p>
            <a:pPr marL="0" indent="0">
              <a:buNone/>
            </a:pPr>
            <a:r>
              <a:rPr lang="tr-TR" b="1" dirty="0" smtClean="0"/>
              <a:t>Öğrenimimi </a:t>
            </a:r>
            <a:r>
              <a:rPr lang="tr-TR" b="1" dirty="0"/>
              <a:t>yurt dışında tamamladım %20’lik hibe/kalan hibeyi almak için ne yapmalıyım</a:t>
            </a:r>
            <a:r>
              <a:rPr lang="tr-TR" b="1" dirty="0" smtClean="0"/>
              <a:t>?</a:t>
            </a:r>
          </a:p>
          <a:p>
            <a:pPr marL="0" indent="0">
              <a:buNone/>
            </a:pPr>
            <a:endParaRPr lang="en-GB" dirty="0"/>
          </a:p>
          <a:p>
            <a:pPr marL="0" indent="0">
              <a:buNone/>
            </a:pPr>
            <a:r>
              <a:rPr lang="tr-TR" dirty="0"/>
              <a:t>%20 '</a:t>
            </a:r>
            <a:r>
              <a:rPr lang="tr-TR" dirty="0" err="1"/>
              <a:t>lik</a:t>
            </a:r>
            <a:r>
              <a:rPr lang="tr-TR" dirty="0"/>
              <a:t> hibenin ya da kalan hibenin alınabilmesi için teslim edilmesi gereken evraklar bulunmaktadır. Teslim edilmesi gereken evraklar karşı üniversiteden alınması gereken Transkript. (Not Döküm Belgesi) Kalınan süreyi kesin olarak belirten teyit </a:t>
            </a:r>
            <a:r>
              <a:rPr lang="tr-TR" dirty="0" smtClean="0"/>
              <a:t>belgesi (</a:t>
            </a:r>
            <a:r>
              <a:rPr lang="tr-TR" dirty="0" err="1"/>
              <a:t>confirmation</a:t>
            </a:r>
            <a:r>
              <a:rPr lang="tr-TR" dirty="0"/>
              <a:t> </a:t>
            </a:r>
            <a:r>
              <a:rPr lang="tr-TR" dirty="0" err="1"/>
              <a:t>sheet</a:t>
            </a:r>
            <a:r>
              <a:rPr lang="tr-TR" dirty="0"/>
              <a:t>),</a:t>
            </a:r>
            <a:r>
              <a:rPr lang="tr-TR" dirty="0" err="1"/>
              <a:t>Erasmus</a:t>
            </a:r>
            <a:r>
              <a:rPr lang="tr-TR" dirty="0"/>
              <a:t> uygulama el kitabından bulunulabilecek ve öğrencilerin memnuniyetini ya da şikayetlerini açıkça belirtebilmelerine yardımcı olabilecek öğrenci faaliyet raporu formu ve pasaport giriş-çıkışın gösterildiği fotokopidir. Bu evraklar eksiksiz olarak teslim edildikten sonra öğrencilerin geri kalan hibeleri yatırılmaktadır.</a:t>
            </a:r>
            <a:endParaRPr lang="en-GB" dirty="0"/>
          </a:p>
          <a:p>
            <a:pPr marL="0" indent="0">
              <a:buNone/>
            </a:pPr>
            <a:endParaRPr lang="en-GB" dirty="0"/>
          </a:p>
        </p:txBody>
      </p:sp>
    </p:spTree>
    <p:extLst>
      <p:ext uri="{BB962C8B-B14F-4D97-AF65-F5344CB8AC3E}">
        <p14:creationId xmlns:p14="http://schemas.microsoft.com/office/powerpoint/2010/main" val="31264477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85012" y="1199450"/>
            <a:ext cx="8191444" cy="5909310"/>
          </a:xfrm>
          <a:prstGeom prst="rect">
            <a:avLst/>
          </a:prstGeom>
        </p:spPr>
        <p:txBody>
          <a:bodyPr wrap="square">
            <a:spAutoFit/>
          </a:bodyPr>
          <a:lstStyle/>
          <a:p>
            <a:pPr algn="just"/>
            <a:r>
              <a:rPr lang="tr-TR" b="1" dirty="0"/>
              <a:t>Vekaletname istiyor musunuz?</a:t>
            </a:r>
          </a:p>
          <a:p>
            <a:pPr algn="just"/>
            <a:endParaRPr lang="tr-TR" dirty="0" smtClean="0"/>
          </a:p>
          <a:p>
            <a:pPr algn="just"/>
            <a:r>
              <a:rPr lang="tr-TR" dirty="0" smtClean="0"/>
              <a:t>Vekaletname </a:t>
            </a:r>
            <a:r>
              <a:rPr lang="tr-TR" dirty="0"/>
              <a:t>istenmesindeki  amaç; öğrenci yurtdışına </a:t>
            </a:r>
            <a:r>
              <a:rPr lang="tr-TR" dirty="0" smtClean="0"/>
              <a:t>çıktıktan sonra </a:t>
            </a:r>
            <a:r>
              <a:rPr lang="tr-TR" dirty="0"/>
              <a:t>gerek okulda gerekse para konusunda kendisinin yapması gereken bir işlemle karşılaşıldığında sorun yaşamaması ve işlemlerinin sanki öğrenci yurtdışına gitmemiş gibi burada yürümesini sağlamak içindir. </a:t>
            </a:r>
            <a:r>
              <a:rPr lang="tr-TR" dirty="0" smtClean="0"/>
              <a:t>Erasmus Ofisi olarak Vekaletname istemiyoruz</a:t>
            </a:r>
            <a:r>
              <a:rPr lang="tr-TR" dirty="0" smtClean="0"/>
              <a:t>.</a:t>
            </a:r>
          </a:p>
          <a:p>
            <a:pPr algn="just"/>
            <a:endParaRPr lang="tr-TR" dirty="0" smtClean="0"/>
          </a:p>
          <a:p>
            <a:pPr algn="just"/>
            <a:r>
              <a:rPr lang="tr-TR" b="1" dirty="0" err="1" smtClean="0"/>
              <a:t>Erasmusla</a:t>
            </a:r>
            <a:r>
              <a:rPr lang="tr-TR" b="1" dirty="0" smtClean="0"/>
              <a:t> </a:t>
            </a:r>
            <a:r>
              <a:rPr lang="tr-TR" b="1" dirty="0"/>
              <a:t>yurt dışındaki üniversitede öğrenimimi devam edeceğim harcı hangi üniversiteye yatıracağım</a:t>
            </a:r>
            <a:r>
              <a:rPr lang="tr-TR" b="1" dirty="0" smtClean="0"/>
              <a:t>?</a:t>
            </a:r>
          </a:p>
          <a:p>
            <a:pPr algn="just"/>
            <a:endParaRPr lang="tr-TR" b="1" dirty="0" smtClean="0"/>
          </a:p>
          <a:p>
            <a:pPr algn="just"/>
            <a:r>
              <a:rPr lang="tr-TR" dirty="0" err="1"/>
              <a:t>Erasmus</a:t>
            </a:r>
            <a:r>
              <a:rPr lang="tr-TR" dirty="0"/>
              <a:t> programına devam edildiği dönem içerisinde harç öğrencinin kendi üniversitesine </a:t>
            </a:r>
            <a:r>
              <a:rPr lang="tr-TR" dirty="0" smtClean="0"/>
              <a:t>yatırılır</a:t>
            </a:r>
            <a:r>
              <a:rPr lang="tr-TR" dirty="0" smtClean="0"/>
              <a:t>.</a:t>
            </a:r>
          </a:p>
          <a:p>
            <a:pPr algn="just"/>
            <a:endParaRPr lang="tr-TR" dirty="0" smtClean="0"/>
          </a:p>
          <a:p>
            <a:pPr algn="just"/>
            <a:r>
              <a:rPr lang="tr-TR" b="1" dirty="0"/>
              <a:t>Yurt dışına çıkmadan </a:t>
            </a:r>
            <a:r>
              <a:rPr lang="tr-TR" b="1" dirty="0" smtClean="0"/>
              <a:t>kendi üniversitemde ders kaydı </a:t>
            </a:r>
            <a:r>
              <a:rPr lang="tr-TR" b="1" dirty="0"/>
              <a:t>ve ders seçimi yapacak mıyım</a:t>
            </a:r>
            <a:r>
              <a:rPr lang="tr-TR" b="1" dirty="0" smtClean="0"/>
              <a:t>?</a:t>
            </a:r>
          </a:p>
          <a:p>
            <a:pPr algn="just"/>
            <a:endParaRPr lang="tr-TR" b="1" dirty="0"/>
          </a:p>
          <a:p>
            <a:pPr algn="just"/>
            <a:r>
              <a:rPr lang="tr-TR" dirty="0" err="1"/>
              <a:t>Erasmus</a:t>
            </a:r>
            <a:r>
              <a:rPr lang="tr-TR" dirty="0"/>
              <a:t> programı dahilinde </a:t>
            </a:r>
            <a:r>
              <a:rPr lang="tr-TR" dirty="0" err="1"/>
              <a:t>Erasmus</a:t>
            </a:r>
            <a:r>
              <a:rPr lang="tr-TR" dirty="0"/>
              <a:t> öğrencisi olunup olunmayacağı kesinleştikten sonra ders kaydı yapılmaz ders kaydı yapılmayacağından ders seçimi de yapılmaz</a:t>
            </a:r>
            <a:r>
              <a:rPr lang="tr-TR" dirty="0" smtClean="0"/>
              <a:t>.</a:t>
            </a:r>
          </a:p>
          <a:p>
            <a:endParaRPr lang="tr-TR" dirty="0"/>
          </a:p>
        </p:txBody>
      </p:sp>
    </p:spTree>
    <p:extLst>
      <p:ext uri="{BB962C8B-B14F-4D97-AF65-F5344CB8AC3E}">
        <p14:creationId xmlns:p14="http://schemas.microsoft.com/office/powerpoint/2010/main" val="3311450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548680"/>
            <a:ext cx="8568952" cy="1714202"/>
          </a:xfrm>
        </p:spPr>
        <p:txBody>
          <a:bodyPr>
            <a:normAutofit/>
          </a:bodyPr>
          <a:lstStyle/>
          <a:p>
            <a:pPr algn="ctr"/>
            <a:r>
              <a:rPr lang="tr-TR" sz="3200" dirty="0">
                <a:latin typeface="Times New Roman" pitchFamily="18" charset="0"/>
                <a:cs typeface="Times New Roman" pitchFamily="18" charset="0"/>
              </a:rPr>
              <a:t>ÖĞRENCİ HAREKETLİLİĞİ-STUDENT MOBILITY (SM)</a:t>
            </a:r>
            <a:r>
              <a:rPr lang="tr-TR" sz="2800" dirty="0">
                <a:latin typeface="Times New Roman" pitchFamily="18" charset="0"/>
                <a:cs typeface="Times New Roman" pitchFamily="18" charset="0"/>
              </a:rPr>
              <a:t/>
            </a:r>
            <a:br>
              <a:rPr lang="tr-TR" sz="2800" dirty="0">
                <a:latin typeface="Times New Roman" pitchFamily="18" charset="0"/>
                <a:cs typeface="Times New Roman" pitchFamily="18" charset="0"/>
              </a:rPr>
            </a:br>
            <a:endParaRPr lang="tr-TR" sz="2800" dirty="0"/>
          </a:p>
        </p:txBody>
      </p:sp>
      <p:sp>
        <p:nvSpPr>
          <p:cNvPr id="3" name="İçerik Yer Tutucusu 2"/>
          <p:cNvSpPr>
            <a:spLocks noGrp="1"/>
          </p:cNvSpPr>
          <p:nvPr>
            <p:ph idx="1"/>
          </p:nvPr>
        </p:nvSpPr>
        <p:spPr>
          <a:xfrm>
            <a:off x="457200" y="1916832"/>
            <a:ext cx="8229600" cy="4209331"/>
          </a:xfrm>
        </p:spPr>
        <p:txBody>
          <a:bodyPr>
            <a:normAutofit fontScale="85000" lnSpcReduction="10000"/>
          </a:bodyPr>
          <a:lstStyle/>
          <a:p>
            <a:pPr marL="0" indent="0">
              <a:buNone/>
            </a:pPr>
            <a:endParaRPr lang="tr-TR" dirty="0"/>
          </a:p>
          <a:p>
            <a:pPr marL="0" lvl="0" indent="0">
              <a:buClr>
                <a:srgbClr val="0BD0D9"/>
              </a:buClr>
              <a:buNone/>
            </a:pPr>
            <a:r>
              <a:rPr lang="tr-TR" dirty="0" smtClean="0">
                <a:solidFill>
                  <a:prstClr val="black"/>
                </a:solidFill>
                <a:latin typeface="Times New Roman" pitchFamily="18" charset="0"/>
                <a:cs typeface="Times New Roman" pitchFamily="18" charset="0"/>
              </a:rPr>
              <a:t>Öğrenci </a:t>
            </a:r>
            <a:r>
              <a:rPr lang="tr-TR" dirty="0">
                <a:solidFill>
                  <a:prstClr val="black"/>
                </a:solidFill>
                <a:latin typeface="Times New Roman" pitchFamily="18" charset="0"/>
                <a:cs typeface="Times New Roman" pitchFamily="18" charset="0"/>
              </a:rPr>
              <a:t>hareketliliği 2 şekilde gerçekleşir,</a:t>
            </a:r>
          </a:p>
          <a:p>
            <a:pPr marL="0" lvl="0" indent="0">
              <a:buClr>
                <a:srgbClr val="0BD0D9"/>
              </a:buClr>
              <a:buNone/>
            </a:pPr>
            <a:r>
              <a:rPr lang="tr-TR" dirty="0">
                <a:solidFill>
                  <a:prstClr val="black"/>
                </a:solidFill>
                <a:latin typeface="Times New Roman" pitchFamily="18" charset="0"/>
                <a:cs typeface="Times New Roman" pitchFamily="18" charset="0"/>
              </a:rPr>
              <a:t>   1.  Öğrenim Hareketliliği</a:t>
            </a:r>
          </a:p>
          <a:p>
            <a:pPr marL="0" lvl="0" indent="0">
              <a:buClr>
                <a:srgbClr val="0BD0D9"/>
              </a:buClr>
              <a:buNone/>
            </a:pPr>
            <a:r>
              <a:rPr lang="tr-TR" dirty="0">
                <a:solidFill>
                  <a:prstClr val="black"/>
                </a:solidFill>
                <a:latin typeface="Times New Roman" pitchFamily="18" charset="0"/>
                <a:cs typeface="Times New Roman" pitchFamily="18" charset="0"/>
              </a:rPr>
              <a:t>   2.  Staj Hareketliliği</a:t>
            </a:r>
          </a:p>
          <a:p>
            <a:pPr marL="0" lvl="0" indent="0">
              <a:buClr>
                <a:srgbClr val="0BD0D9"/>
              </a:buClr>
              <a:buNone/>
            </a:pPr>
            <a:endParaRPr lang="tr-TR" dirty="0">
              <a:solidFill>
                <a:prstClr val="black"/>
              </a:solidFill>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Erasmus</a:t>
            </a:r>
            <a:r>
              <a:rPr lang="tr-TR" dirty="0">
                <a:latin typeface="Times New Roman" pitchFamily="18" charset="0"/>
                <a:cs typeface="Times New Roman" pitchFamily="18" charset="0"/>
              </a:rPr>
              <a:t> öğrenci hareketliliğine yükseköğretim kurumlarında örgün eğitimde </a:t>
            </a:r>
            <a:r>
              <a:rPr lang="tr-TR" dirty="0" err="1">
                <a:latin typeface="Times New Roman" pitchFamily="18" charset="0"/>
                <a:cs typeface="Times New Roman" pitchFamily="18" charset="0"/>
              </a:rPr>
              <a:t>önlisans</a:t>
            </a:r>
            <a:r>
              <a:rPr lang="tr-TR" dirty="0">
                <a:latin typeface="Times New Roman" pitchFamily="18" charset="0"/>
                <a:cs typeface="Times New Roman" pitchFamily="18" charset="0"/>
              </a:rPr>
              <a:t>, Lisans, Yüksek lisans ve Doktoraya kayıtlı tam zamanlı öğrenciler katılabilir. </a:t>
            </a:r>
            <a:r>
              <a:rPr lang="tr-TR" dirty="0" err="1">
                <a:latin typeface="Times New Roman" pitchFamily="18" charset="0"/>
                <a:cs typeface="Times New Roman" pitchFamily="18" charset="0"/>
              </a:rPr>
              <a:t>Açıköğretim</a:t>
            </a:r>
            <a:r>
              <a:rPr lang="tr-TR" dirty="0">
                <a:latin typeface="Times New Roman" pitchFamily="18" charset="0"/>
                <a:cs typeface="Times New Roman" pitchFamily="18" charset="0"/>
              </a:rPr>
              <a:t> ve benzeri (uzaktan eğitim) öğrencileri ve mezunlar Öğrenim Hareketliliğinden yararlanamaz. </a:t>
            </a:r>
          </a:p>
          <a:p>
            <a:pPr marL="0" indent="0" algn="just">
              <a:buNone/>
            </a:pPr>
            <a:r>
              <a:rPr lang="tr-TR" dirty="0">
                <a:latin typeface="Times New Roman" pitchFamily="18" charset="0"/>
                <a:cs typeface="Times New Roman" pitchFamily="18" charset="0"/>
              </a:rPr>
              <a:t>      Tam zamanlı öğrenci, henüz diploma/derecesinin gerektirdiği çalışmalarını (kredilerini) tamamlamamış ve bir yarıyılda </a:t>
            </a:r>
            <a:r>
              <a:rPr lang="tr-TR" b="1" dirty="0">
                <a:latin typeface="Times New Roman" pitchFamily="18" charset="0"/>
                <a:cs typeface="Times New Roman" pitchFamily="18" charset="0"/>
              </a:rPr>
              <a:t>30 AKTS </a:t>
            </a:r>
            <a:r>
              <a:rPr lang="tr-TR" dirty="0">
                <a:latin typeface="Times New Roman" pitchFamily="18" charset="0"/>
                <a:cs typeface="Times New Roman" pitchFamily="18" charset="0"/>
              </a:rPr>
              <a:t>kredisi karşılığı ders yükü olduğu öngörülen öğrencidir.</a:t>
            </a:r>
          </a:p>
          <a:p>
            <a:endParaRPr lang="tr-TR" dirty="0"/>
          </a:p>
        </p:txBody>
      </p:sp>
    </p:spTree>
    <p:extLst>
      <p:ext uri="{BB962C8B-B14F-4D97-AF65-F5344CB8AC3E}">
        <p14:creationId xmlns:p14="http://schemas.microsoft.com/office/powerpoint/2010/main" val="37183138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688" y="620689"/>
            <a:ext cx="5616623" cy="5873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682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5925" y="608013"/>
            <a:ext cx="5772150" cy="564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46336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548680"/>
            <a:ext cx="8784976" cy="5650778"/>
          </a:xfrm>
          <a:prstGeom prst="rect">
            <a:avLst/>
          </a:prstGeom>
        </p:spPr>
        <p:txBody>
          <a:bodyPr wrap="square">
            <a:spAutoFit/>
          </a:bodyPr>
          <a:lstStyle/>
          <a:p>
            <a:r>
              <a:rPr lang="tr-TR" sz="2000" b="1" dirty="0" smtClean="0">
                <a:solidFill>
                  <a:prstClr val="black"/>
                </a:solidFill>
                <a:latin typeface="Calibri" panose="020F0502020204030204" pitchFamily="34" charset="0"/>
                <a:cs typeface="Calibri" panose="020F0502020204030204" pitchFamily="34" charset="0"/>
              </a:rPr>
              <a:t>ANLAŞMALI</a:t>
            </a:r>
            <a:r>
              <a:rPr lang="tr-TR" sz="2000" b="1" dirty="0" smtClean="0">
                <a:solidFill>
                  <a:prstClr val="black"/>
                </a:solidFill>
                <a:latin typeface="+mj-lt"/>
                <a:cs typeface="Times New Roman" pitchFamily="18" charset="0"/>
              </a:rPr>
              <a:t> ÜNİVERİSTELER</a:t>
            </a:r>
          </a:p>
          <a:p>
            <a:pPr lvl="0">
              <a:spcBef>
                <a:spcPct val="20000"/>
              </a:spcBef>
              <a:buClr>
                <a:srgbClr val="0BD0D9"/>
              </a:buClr>
              <a:buSzPct val="95000"/>
            </a:pPr>
            <a:endParaRPr lang="tr-TR" dirty="0" smtClean="0">
              <a:solidFill>
                <a:srgbClr val="04617B"/>
              </a:solidFill>
              <a:latin typeface="Calibri"/>
            </a:endParaRPr>
          </a:p>
          <a:p>
            <a:pPr lvl="0">
              <a:spcBef>
                <a:spcPct val="20000"/>
              </a:spcBef>
              <a:buClr>
                <a:srgbClr val="0BD0D9"/>
              </a:buClr>
              <a:buSzPct val="95000"/>
            </a:pPr>
            <a:r>
              <a:rPr lang="tr-TR" dirty="0" smtClean="0">
                <a:solidFill>
                  <a:srgbClr val="04617B"/>
                </a:solidFill>
                <a:latin typeface="Calibri"/>
              </a:rPr>
              <a:t>MONS ÜNİVERSİTESİ</a:t>
            </a:r>
            <a:endParaRPr lang="tr-TR" b="1" dirty="0">
              <a:solidFill>
                <a:prstClr val="black"/>
              </a:solidFill>
              <a:latin typeface="Times New Roman" pitchFamily="18" charset="0"/>
              <a:cs typeface="Times New Roman" pitchFamily="18" charset="0"/>
            </a:endParaRPr>
          </a:p>
          <a:p>
            <a:pPr algn="just"/>
            <a:endParaRPr lang="tr-TR" sz="2000" b="1" dirty="0">
              <a:solidFill>
                <a:prstClr val="black"/>
              </a:solidFill>
              <a:latin typeface="Times New Roman" pitchFamily="18" charset="0"/>
              <a:cs typeface="Times New Roman" pitchFamily="18" charset="0"/>
            </a:endParaRPr>
          </a:p>
          <a:p>
            <a:pPr marL="342900" indent="-342900" algn="just">
              <a:buFont typeface="Arial" charset="0"/>
              <a:buChar char="•"/>
            </a:pPr>
            <a:r>
              <a:rPr lang="tr-TR" sz="2000" b="1" dirty="0" smtClean="0">
                <a:solidFill>
                  <a:prstClr val="black"/>
                </a:solidFill>
                <a:latin typeface="Times New Roman" pitchFamily="18" charset="0"/>
                <a:cs typeface="Times New Roman" pitchFamily="18" charset="0"/>
              </a:rPr>
              <a:t>Yerleşkesi Belçika </a:t>
            </a:r>
            <a:r>
              <a:rPr lang="tr-TR" sz="2000" b="1" dirty="0" err="1" smtClean="0">
                <a:solidFill>
                  <a:prstClr val="black"/>
                </a:solidFill>
                <a:latin typeface="Times New Roman" pitchFamily="18" charset="0"/>
                <a:cs typeface="Times New Roman" pitchFamily="18" charset="0"/>
              </a:rPr>
              <a:t>Mons’da</a:t>
            </a:r>
            <a:r>
              <a:rPr lang="tr-TR" sz="2000" b="1" dirty="0" smtClean="0">
                <a:solidFill>
                  <a:prstClr val="black"/>
                </a:solidFill>
                <a:latin typeface="Times New Roman" pitchFamily="18" charset="0"/>
                <a:cs typeface="Times New Roman" pitchFamily="18" charset="0"/>
              </a:rPr>
              <a:t> bulunan </a:t>
            </a:r>
            <a:r>
              <a:rPr lang="tr-TR" sz="2000" b="1" dirty="0" err="1" smtClean="0">
                <a:solidFill>
                  <a:prstClr val="black"/>
                </a:solidFill>
                <a:latin typeface="Times New Roman" pitchFamily="18" charset="0"/>
                <a:cs typeface="Times New Roman" pitchFamily="18" charset="0"/>
              </a:rPr>
              <a:t>Mons</a:t>
            </a:r>
            <a:r>
              <a:rPr lang="tr-TR" sz="2000" b="1" dirty="0" smtClean="0">
                <a:solidFill>
                  <a:prstClr val="black"/>
                </a:solidFill>
                <a:latin typeface="Times New Roman" pitchFamily="18" charset="0"/>
                <a:cs typeface="Times New Roman" pitchFamily="18" charset="0"/>
              </a:rPr>
              <a:t> </a:t>
            </a:r>
            <a:r>
              <a:rPr lang="tr-TR" sz="2000" b="1" dirty="0" err="1" smtClean="0">
                <a:solidFill>
                  <a:prstClr val="black"/>
                </a:solidFill>
                <a:latin typeface="Times New Roman" pitchFamily="18" charset="0"/>
                <a:cs typeface="Times New Roman" pitchFamily="18" charset="0"/>
              </a:rPr>
              <a:t>Üniveristesi</a:t>
            </a:r>
            <a:r>
              <a:rPr lang="tr-TR" sz="2000" b="1" dirty="0" smtClean="0">
                <a:solidFill>
                  <a:prstClr val="black"/>
                </a:solidFill>
                <a:latin typeface="Times New Roman" pitchFamily="18" charset="0"/>
                <a:cs typeface="Times New Roman" pitchFamily="18" charset="0"/>
              </a:rPr>
              <a:t> Matematik Bölümü,</a:t>
            </a:r>
          </a:p>
          <a:p>
            <a:pPr algn="just"/>
            <a:r>
              <a:rPr lang="tr-TR" sz="2000" b="1" dirty="0" smtClean="0">
                <a:solidFill>
                  <a:prstClr val="black"/>
                </a:solidFill>
                <a:latin typeface="Times New Roman" pitchFamily="18" charset="0"/>
                <a:cs typeface="Times New Roman" pitchFamily="18" charset="0"/>
              </a:rPr>
              <a:t>Cebirsel Geometri, Etkili Matematik, Matematiksel Analiz, Matematik Lojik, Sayısal Analiz, Olasılık ve İstatistik, Matematik Eğitimi bilim dallarında eğitim vermektedir.</a:t>
            </a:r>
          </a:p>
          <a:p>
            <a:pPr algn="just"/>
            <a:endParaRPr lang="tr-TR" sz="2000" b="1" dirty="0">
              <a:solidFill>
                <a:prstClr val="black"/>
              </a:solidFill>
              <a:latin typeface="Times New Roman" pitchFamily="18" charset="0"/>
              <a:cs typeface="Times New Roman" pitchFamily="18" charset="0"/>
            </a:endParaRPr>
          </a:p>
          <a:p>
            <a:r>
              <a:rPr lang="tr-TR" sz="2000" b="1" dirty="0">
                <a:solidFill>
                  <a:prstClr val="black"/>
                </a:solidFill>
                <a:latin typeface="Times New Roman" pitchFamily="18" charset="0"/>
                <a:cs typeface="Times New Roman" pitchFamily="18" charset="0"/>
              </a:rPr>
              <a:t>Matematiksel </a:t>
            </a:r>
            <a:r>
              <a:rPr lang="tr-TR" sz="2000" b="1" dirty="0" smtClean="0">
                <a:solidFill>
                  <a:prstClr val="black"/>
                </a:solidFill>
                <a:latin typeface="Times New Roman" pitchFamily="18" charset="0"/>
                <a:cs typeface="Times New Roman" pitchFamily="18" charset="0"/>
              </a:rPr>
              <a:t>Analiz</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a:t>
            </a:r>
            <a:r>
              <a:rPr lang="tr-TR" sz="2000" dirty="0" smtClean="0">
                <a:latin typeface="Times New Roman" panose="02020603050405020304" pitchFamily="18" charset="0"/>
                <a:cs typeface="Times New Roman" panose="02020603050405020304" pitchFamily="18" charset="0"/>
              </a:rPr>
              <a:t>Bilim Dalı Başkanı:</a:t>
            </a:r>
            <a:r>
              <a:rPr lang="en-GB" sz="2000"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hlinkClick r:id="rId2"/>
              </a:rPr>
              <a:t>Catherine </a:t>
            </a:r>
            <a:r>
              <a:rPr lang="en-GB" sz="2000" dirty="0" err="1">
                <a:latin typeface="Times New Roman" panose="02020603050405020304" pitchFamily="18" charset="0"/>
                <a:cs typeface="Times New Roman" panose="02020603050405020304" pitchFamily="18" charset="0"/>
                <a:hlinkClick r:id="rId2"/>
              </a:rPr>
              <a:t>Finet</a:t>
            </a:r>
            <a:r>
              <a:rPr lang="en-GB" sz="2000" dirty="0">
                <a:latin typeface="Times New Roman" panose="02020603050405020304" pitchFamily="18" charset="0"/>
                <a:cs typeface="Times New Roman" panose="02020603050405020304" pitchFamily="18" charset="0"/>
              </a:rPr>
              <a:t>)</a:t>
            </a:r>
          </a:p>
          <a:p>
            <a:r>
              <a:rPr lang="tr-TR" sz="2000" b="1" dirty="0">
                <a:solidFill>
                  <a:prstClr val="black"/>
                </a:solidFill>
                <a:latin typeface="Times New Roman" pitchFamily="18" charset="0"/>
                <a:cs typeface="Times New Roman" pitchFamily="18" charset="0"/>
              </a:rPr>
              <a:t>Sayısal </a:t>
            </a:r>
            <a:r>
              <a:rPr lang="tr-TR" sz="2000" b="1" dirty="0" smtClean="0">
                <a:solidFill>
                  <a:prstClr val="black"/>
                </a:solidFill>
                <a:latin typeface="Times New Roman" pitchFamily="18" charset="0"/>
                <a:cs typeface="Times New Roman" pitchFamily="18" charset="0"/>
              </a:rPr>
              <a:t>Analiz</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Bilim Dalı </a:t>
            </a:r>
            <a:r>
              <a:rPr lang="tr-TR" sz="2000" dirty="0" smtClean="0">
                <a:latin typeface="Times New Roman" panose="02020603050405020304" pitchFamily="18" charset="0"/>
                <a:cs typeface="Times New Roman" panose="02020603050405020304" pitchFamily="18" charset="0"/>
              </a:rPr>
              <a:t>Başkanı</a:t>
            </a:r>
            <a:r>
              <a:rPr lang="en-GB" sz="2000" dirty="0" smtClean="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hlinkClick r:id="rId3"/>
              </a:rPr>
              <a:t>Christophe </a:t>
            </a:r>
            <a:r>
              <a:rPr lang="en-GB" sz="2000" dirty="0" err="1">
                <a:latin typeface="Times New Roman" panose="02020603050405020304" pitchFamily="18" charset="0"/>
                <a:cs typeface="Times New Roman" panose="02020603050405020304" pitchFamily="18" charset="0"/>
                <a:hlinkClick r:id="rId3"/>
              </a:rPr>
              <a:t>Troestler</a:t>
            </a:r>
            <a:r>
              <a:rPr lang="en-GB" sz="2000" dirty="0">
                <a:latin typeface="Times New Roman" panose="02020603050405020304" pitchFamily="18" charset="0"/>
                <a:cs typeface="Times New Roman" panose="02020603050405020304" pitchFamily="18" charset="0"/>
              </a:rPr>
              <a:t>)</a:t>
            </a:r>
          </a:p>
          <a:p>
            <a:r>
              <a:rPr lang="tr-TR" sz="2000" b="1" dirty="0">
                <a:solidFill>
                  <a:prstClr val="black"/>
                </a:solidFill>
                <a:latin typeface="Times New Roman" pitchFamily="18" charset="0"/>
                <a:cs typeface="Times New Roman" pitchFamily="18" charset="0"/>
              </a:rPr>
              <a:t>Matematik </a:t>
            </a:r>
            <a:r>
              <a:rPr lang="tr-TR" sz="2000" b="1" dirty="0" smtClean="0">
                <a:solidFill>
                  <a:prstClr val="black"/>
                </a:solidFill>
                <a:latin typeface="Times New Roman" pitchFamily="18" charset="0"/>
                <a:cs typeface="Times New Roman" pitchFamily="18" charset="0"/>
              </a:rPr>
              <a:t>Eğitimi</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Bilim Dalı </a:t>
            </a:r>
            <a:r>
              <a:rPr lang="tr-TR" sz="2000" dirty="0" smtClean="0">
                <a:latin typeface="Times New Roman" panose="02020603050405020304" pitchFamily="18" charset="0"/>
                <a:cs typeface="Times New Roman" panose="02020603050405020304" pitchFamily="18" charset="0"/>
              </a:rPr>
              <a:t>Başkanı</a:t>
            </a:r>
            <a:r>
              <a:rPr lang="en-GB" sz="2000" dirty="0" smtClean="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hlinkClick r:id="rId4"/>
              </a:rPr>
              <a:t>Stéphanie</a:t>
            </a:r>
            <a:r>
              <a:rPr lang="en-GB" sz="2000" dirty="0">
                <a:latin typeface="Times New Roman" panose="02020603050405020304" pitchFamily="18" charset="0"/>
                <a:cs typeface="Times New Roman" panose="02020603050405020304" pitchFamily="18" charset="0"/>
                <a:hlinkClick r:id="rId4"/>
              </a:rPr>
              <a:t> </a:t>
            </a:r>
            <a:r>
              <a:rPr lang="en-GB" sz="2000" dirty="0" err="1">
                <a:latin typeface="Times New Roman" panose="02020603050405020304" pitchFamily="18" charset="0"/>
                <a:cs typeface="Times New Roman" panose="02020603050405020304" pitchFamily="18" charset="0"/>
                <a:hlinkClick r:id="rId4"/>
              </a:rPr>
              <a:t>Bridoux</a:t>
            </a:r>
            <a:r>
              <a:rPr lang="en-GB" sz="2000" dirty="0">
                <a:latin typeface="Times New Roman" panose="02020603050405020304" pitchFamily="18" charset="0"/>
                <a:cs typeface="Times New Roman" panose="02020603050405020304" pitchFamily="18" charset="0"/>
              </a:rPr>
              <a:t>)</a:t>
            </a:r>
          </a:p>
          <a:p>
            <a:r>
              <a:rPr lang="tr-TR" sz="2000" b="1" dirty="0">
                <a:solidFill>
                  <a:prstClr val="black"/>
                </a:solidFill>
                <a:latin typeface="Times New Roman" pitchFamily="18" charset="0"/>
                <a:cs typeface="Times New Roman" pitchFamily="18" charset="0"/>
              </a:rPr>
              <a:t>Cebirsel Geometri </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Bilim Dalı Başkanı </a:t>
            </a:r>
            <a:r>
              <a:rPr lang="en-GB" sz="2000" dirty="0" smtClean="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hlinkClick r:id="rId5"/>
              </a:rPr>
              <a:t>Maja </a:t>
            </a:r>
            <a:r>
              <a:rPr lang="en-GB" sz="2000" dirty="0" err="1">
                <a:latin typeface="Times New Roman" panose="02020603050405020304" pitchFamily="18" charset="0"/>
                <a:cs typeface="Times New Roman" panose="02020603050405020304" pitchFamily="18" charset="0"/>
                <a:hlinkClick r:id="rId5"/>
              </a:rPr>
              <a:t>Volkov</a:t>
            </a:r>
            <a:r>
              <a:rPr lang="en-GB" sz="2000" dirty="0">
                <a:latin typeface="Times New Roman" panose="02020603050405020304" pitchFamily="18" charset="0"/>
                <a:cs typeface="Times New Roman" panose="02020603050405020304" pitchFamily="18" charset="0"/>
              </a:rPr>
              <a:t>)</a:t>
            </a:r>
          </a:p>
          <a:p>
            <a:r>
              <a:rPr lang="tr-TR" sz="2000" b="1" dirty="0">
                <a:solidFill>
                  <a:prstClr val="black"/>
                </a:solidFill>
                <a:latin typeface="Times New Roman" pitchFamily="18" charset="0"/>
                <a:cs typeface="Times New Roman" pitchFamily="18" charset="0"/>
              </a:rPr>
              <a:t>Matematik Lojik </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Bilim Dalı Başkanı </a:t>
            </a:r>
            <a:r>
              <a:rPr lang="en-GB" sz="2000" dirty="0" smtClean="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hlinkClick r:id="rId6"/>
              </a:rPr>
              <a:t>Christian </a:t>
            </a:r>
            <a:r>
              <a:rPr lang="en-GB" sz="2000" dirty="0" err="1">
                <a:latin typeface="Times New Roman" panose="02020603050405020304" pitchFamily="18" charset="0"/>
                <a:cs typeface="Times New Roman" panose="02020603050405020304" pitchFamily="18" charset="0"/>
                <a:hlinkClick r:id="rId6"/>
              </a:rPr>
              <a:t>Michaux</a:t>
            </a:r>
            <a:r>
              <a:rPr lang="en-GB" sz="2000" dirty="0">
                <a:latin typeface="Times New Roman" panose="02020603050405020304" pitchFamily="18" charset="0"/>
                <a:cs typeface="Times New Roman" panose="02020603050405020304" pitchFamily="18" charset="0"/>
              </a:rPr>
              <a:t>)</a:t>
            </a:r>
          </a:p>
          <a:p>
            <a:r>
              <a:rPr lang="tr-TR" sz="2000" b="1" dirty="0">
                <a:solidFill>
                  <a:prstClr val="black"/>
                </a:solidFill>
                <a:latin typeface="Times New Roman" pitchFamily="18" charset="0"/>
                <a:cs typeface="Times New Roman" pitchFamily="18" charset="0"/>
              </a:rPr>
              <a:t>Etkili Matematik </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Bilim Dalı Başkanı </a:t>
            </a:r>
            <a:r>
              <a:rPr lang="en-GB" sz="2000" dirty="0" smtClean="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hlinkClick r:id="rId7"/>
              </a:rPr>
              <a:t>Thomas </a:t>
            </a:r>
            <a:r>
              <a:rPr lang="en-GB" sz="2000" dirty="0" err="1">
                <a:latin typeface="Times New Roman" panose="02020603050405020304" pitchFamily="18" charset="0"/>
                <a:cs typeface="Times New Roman" panose="02020603050405020304" pitchFamily="18" charset="0"/>
                <a:hlinkClick r:id="rId7"/>
              </a:rPr>
              <a:t>Brihaye</a:t>
            </a:r>
            <a:r>
              <a:rPr lang="en-GB" sz="2000" dirty="0">
                <a:latin typeface="Times New Roman" panose="02020603050405020304" pitchFamily="18" charset="0"/>
                <a:cs typeface="Times New Roman" panose="02020603050405020304" pitchFamily="18" charset="0"/>
              </a:rPr>
              <a:t>)</a:t>
            </a:r>
          </a:p>
          <a:p>
            <a:r>
              <a:rPr lang="tr-TR" sz="2000" b="1" dirty="0">
                <a:solidFill>
                  <a:prstClr val="black"/>
                </a:solidFill>
                <a:latin typeface="Times New Roman" pitchFamily="18" charset="0"/>
                <a:cs typeface="Times New Roman" pitchFamily="18" charset="0"/>
              </a:rPr>
              <a:t>Olasılık ve </a:t>
            </a:r>
            <a:r>
              <a:rPr lang="tr-TR" sz="2000" b="1" dirty="0" smtClean="0">
                <a:solidFill>
                  <a:prstClr val="black"/>
                </a:solidFill>
                <a:latin typeface="Times New Roman" pitchFamily="18" charset="0"/>
                <a:cs typeface="Times New Roman" pitchFamily="18" charset="0"/>
              </a:rPr>
              <a:t>İstatistik</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Bilim Dalı Başkanı </a:t>
            </a:r>
            <a:r>
              <a:rPr lang="en-GB" sz="2000" dirty="0" smtClean="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hlinkClick r:id="rId8"/>
              </a:rPr>
              <a:t>Karl Grosse-Erdmann</a:t>
            </a:r>
            <a:r>
              <a:rPr lang="en-GB" sz="2000" dirty="0">
                <a:latin typeface="Times New Roman" panose="02020603050405020304" pitchFamily="18" charset="0"/>
                <a:cs typeface="Times New Roman" panose="02020603050405020304" pitchFamily="18" charset="0"/>
              </a:rPr>
              <a:t>)</a:t>
            </a:r>
          </a:p>
          <a:p>
            <a:pPr lvl="0" algn="just"/>
            <a:endParaRPr lang="tr-TR" sz="2000" b="1" dirty="0">
              <a:solidFill>
                <a:prstClr val="black"/>
              </a:solidFill>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23176442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980728"/>
            <a:ext cx="8064896" cy="5078313"/>
          </a:xfrm>
          <a:prstGeom prst="rect">
            <a:avLst/>
          </a:prstGeom>
        </p:spPr>
        <p:txBody>
          <a:bodyPr wrap="square">
            <a:spAutoFit/>
          </a:bodyPr>
          <a:lstStyle/>
          <a:p>
            <a:r>
              <a:rPr lang="en-GB" dirty="0" smtClean="0"/>
              <a:t>M</a:t>
            </a:r>
            <a:r>
              <a:rPr lang="tr-TR" dirty="0" smtClean="0"/>
              <a:t>ons</a:t>
            </a:r>
            <a:r>
              <a:rPr lang="en-GB" dirty="0" smtClean="0"/>
              <a:t> </a:t>
            </a:r>
            <a:r>
              <a:rPr lang="tr-TR" dirty="0" smtClean="0"/>
              <a:t>Üniversitesinin </a:t>
            </a:r>
            <a:r>
              <a:rPr lang="en-GB" dirty="0" err="1" smtClean="0"/>
              <a:t>öğrenci</a:t>
            </a:r>
            <a:r>
              <a:rPr lang="en-GB" dirty="0" smtClean="0"/>
              <a:t> </a:t>
            </a:r>
            <a:r>
              <a:rPr lang="en-GB" dirty="0" err="1"/>
              <a:t>nüfusunun</a:t>
            </a:r>
            <a:r>
              <a:rPr lang="en-GB" dirty="0"/>
              <a:t> </a:t>
            </a:r>
            <a:r>
              <a:rPr lang="en-GB" dirty="0" err="1" smtClean="0"/>
              <a:t>yaklaşık</a:t>
            </a:r>
            <a:r>
              <a:rPr lang="tr-TR" dirty="0" smtClean="0"/>
              <a:t> </a:t>
            </a:r>
            <a:r>
              <a:rPr lang="en-GB" dirty="0" smtClean="0"/>
              <a:t>% </a:t>
            </a:r>
            <a:r>
              <a:rPr lang="en-GB" dirty="0"/>
              <a:t>15'ini </a:t>
            </a:r>
            <a:r>
              <a:rPr lang="en-GB" dirty="0" err="1" smtClean="0"/>
              <a:t>uluslararası</a:t>
            </a:r>
            <a:r>
              <a:rPr lang="en-GB" dirty="0" smtClean="0"/>
              <a:t> </a:t>
            </a:r>
            <a:r>
              <a:rPr lang="en-GB" dirty="0" err="1" smtClean="0"/>
              <a:t>öğrenci</a:t>
            </a:r>
            <a:r>
              <a:rPr lang="tr-TR" dirty="0" err="1" smtClean="0"/>
              <a:t>ler</a:t>
            </a:r>
            <a:r>
              <a:rPr lang="tr-TR" dirty="0" smtClean="0"/>
              <a:t> oluşturmakta. Eğitim dili Fransızca olup, lisans öğretimi 3 yıldır. </a:t>
            </a:r>
          </a:p>
          <a:p>
            <a:r>
              <a:rPr lang="tr-TR" dirty="0" err="1" smtClean="0"/>
              <a:t>Erasmus</a:t>
            </a:r>
            <a:r>
              <a:rPr lang="tr-TR" dirty="0" smtClean="0"/>
              <a:t> Programı Kapsamında, 1 ile 2 yarıyıl </a:t>
            </a:r>
            <a:r>
              <a:rPr lang="tr-TR" dirty="0" err="1" smtClean="0"/>
              <a:t>Mons</a:t>
            </a:r>
            <a:r>
              <a:rPr lang="tr-TR" dirty="0" smtClean="0"/>
              <a:t> Üniversitesinde öğretim görülme imkanı vardır. Lisans Dersleri aşağıdaki gibidir.</a:t>
            </a:r>
            <a:endParaRPr lang="tr-TR" dirty="0"/>
          </a:p>
          <a:p>
            <a:r>
              <a:rPr lang="en-GB" dirty="0"/>
              <a:t>	</a:t>
            </a:r>
          </a:p>
          <a:p>
            <a:r>
              <a:rPr lang="en-GB" dirty="0" smtClean="0"/>
              <a:t>S-MATH-700 </a:t>
            </a:r>
            <a:r>
              <a:rPr lang="en-GB" dirty="0"/>
              <a:t>Elementary Mathematics Tutorials			</a:t>
            </a:r>
            <a:endParaRPr lang="tr-TR" dirty="0" smtClean="0"/>
          </a:p>
          <a:p>
            <a:r>
              <a:rPr lang="en-GB" dirty="0" smtClean="0"/>
              <a:t>S-MATH-701 </a:t>
            </a:r>
            <a:r>
              <a:rPr lang="en-GB" dirty="0"/>
              <a:t>Exercises in Elementary Mathematics			</a:t>
            </a:r>
            <a:endParaRPr lang="tr-TR" dirty="0" smtClean="0"/>
          </a:p>
          <a:p>
            <a:r>
              <a:rPr lang="en-GB" dirty="0" smtClean="0"/>
              <a:t>S-MATH-702 </a:t>
            </a:r>
            <a:r>
              <a:rPr lang="en-GB" dirty="0"/>
              <a:t>Elementary Mathematics - Continuous Assessment		</a:t>
            </a:r>
          </a:p>
          <a:p>
            <a:r>
              <a:rPr lang="en-GB" dirty="0" smtClean="0"/>
              <a:t>S-MATH-705 </a:t>
            </a:r>
            <a:r>
              <a:rPr lang="en-GB" dirty="0"/>
              <a:t>Algebra I (part A)					</a:t>
            </a:r>
            <a:endParaRPr lang="tr-TR" dirty="0" smtClean="0"/>
          </a:p>
          <a:p>
            <a:r>
              <a:rPr lang="en-GB" dirty="0" smtClean="0"/>
              <a:t>S-MATH-706 </a:t>
            </a:r>
            <a:r>
              <a:rPr lang="en-GB" dirty="0"/>
              <a:t>Algebra Tutorials (part A)				</a:t>
            </a:r>
            <a:endParaRPr lang="tr-TR" dirty="0" smtClean="0"/>
          </a:p>
          <a:p>
            <a:r>
              <a:rPr lang="en-GB" dirty="0" smtClean="0"/>
              <a:t>S-MATH-707 </a:t>
            </a:r>
            <a:r>
              <a:rPr lang="en-GB" dirty="0"/>
              <a:t>Algebra I (part B)					</a:t>
            </a:r>
            <a:endParaRPr lang="tr-TR" dirty="0" smtClean="0"/>
          </a:p>
          <a:p>
            <a:r>
              <a:rPr lang="en-GB" dirty="0" smtClean="0"/>
              <a:t>S-MATH-708 </a:t>
            </a:r>
            <a:r>
              <a:rPr lang="en-GB" dirty="0"/>
              <a:t>Algebra Tutorials (part B)				</a:t>
            </a:r>
            <a:endParaRPr lang="tr-TR" dirty="0" smtClean="0"/>
          </a:p>
          <a:p>
            <a:r>
              <a:rPr lang="en-GB" dirty="0" smtClean="0"/>
              <a:t>S-MATH-710 </a:t>
            </a:r>
            <a:r>
              <a:rPr lang="en-GB" dirty="0"/>
              <a:t>Linear Algebra and Geometry I (part B)			</a:t>
            </a:r>
            <a:endParaRPr lang="tr-TR" dirty="0" smtClean="0"/>
          </a:p>
          <a:p>
            <a:r>
              <a:rPr lang="en-GB" dirty="0" smtClean="0"/>
              <a:t>S-MATH-709 </a:t>
            </a:r>
            <a:r>
              <a:rPr lang="en-GB" dirty="0"/>
              <a:t>Linear Algebra and Geometry I (part A)			</a:t>
            </a:r>
            <a:endParaRPr lang="tr-TR" dirty="0" smtClean="0"/>
          </a:p>
          <a:p>
            <a:r>
              <a:rPr lang="en-GB" dirty="0" smtClean="0"/>
              <a:t>S-MATH-716 </a:t>
            </a:r>
            <a:r>
              <a:rPr lang="en-GB" dirty="0"/>
              <a:t>Linear Algebra and Geometry I (part C)			</a:t>
            </a:r>
            <a:endParaRPr lang="tr-TR" dirty="0" smtClean="0"/>
          </a:p>
          <a:p>
            <a:r>
              <a:rPr lang="en-GB" dirty="0" smtClean="0"/>
              <a:t>S-MATH-711 </a:t>
            </a:r>
            <a:r>
              <a:rPr lang="en-GB" dirty="0"/>
              <a:t>Mathematical Analysis I (part A)									</a:t>
            </a:r>
          </a:p>
          <a:p>
            <a:r>
              <a:rPr lang="en-GB" dirty="0"/>
              <a:t> </a:t>
            </a:r>
          </a:p>
        </p:txBody>
      </p:sp>
    </p:spTree>
    <p:extLst>
      <p:ext uri="{BB962C8B-B14F-4D97-AF65-F5344CB8AC3E}">
        <p14:creationId xmlns:p14="http://schemas.microsoft.com/office/powerpoint/2010/main" val="20396108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95536" y="836711"/>
            <a:ext cx="7776864" cy="4247317"/>
          </a:xfrm>
          <a:prstGeom prst="rect">
            <a:avLst/>
          </a:prstGeom>
        </p:spPr>
        <p:txBody>
          <a:bodyPr wrap="square">
            <a:spAutoFit/>
          </a:bodyPr>
          <a:lstStyle/>
          <a:p>
            <a:r>
              <a:rPr lang="en-GB" dirty="0" smtClean="0"/>
              <a:t>S-MATH-717 </a:t>
            </a:r>
            <a:r>
              <a:rPr lang="en-GB" dirty="0"/>
              <a:t>General Physics I					</a:t>
            </a:r>
          </a:p>
          <a:p>
            <a:r>
              <a:rPr lang="en-GB" dirty="0" smtClean="0"/>
              <a:t>S-INFO-002 </a:t>
            </a:r>
            <a:r>
              <a:rPr lang="en-GB" dirty="0"/>
              <a:t>Computer Programming and Algorithms I			</a:t>
            </a:r>
          </a:p>
          <a:p>
            <a:r>
              <a:rPr lang="en-GB" dirty="0" smtClean="0"/>
              <a:t>S-MATH-703 </a:t>
            </a:r>
            <a:r>
              <a:rPr lang="en-GB" dirty="0"/>
              <a:t>Support for Success (part A</a:t>
            </a:r>
            <a:r>
              <a:rPr lang="en-GB" dirty="0" smtClean="0"/>
              <a:t>)</a:t>
            </a:r>
            <a:r>
              <a:rPr lang="en-GB" dirty="0"/>
              <a:t>			</a:t>
            </a:r>
          </a:p>
          <a:p>
            <a:r>
              <a:rPr lang="en-GB" dirty="0" smtClean="0"/>
              <a:t>S-MATH-802 </a:t>
            </a:r>
            <a:r>
              <a:rPr lang="en-GB" dirty="0"/>
              <a:t>General Physics II				</a:t>
            </a:r>
          </a:p>
          <a:p>
            <a:r>
              <a:rPr lang="en-GB" dirty="0" smtClean="0"/>
              <a:t>S-INFO-604 </a:t>
            </a:r>
            <a:r>
              <a:rPr lang="en-GB" dirty="0"/>
              <a:t>Computer programming and Algorithms </a:t>
            </a:r>
            <a:r>
              <a:rPr lang="en-GB" dirty="0" smtClean="0"/>
              <a:t>II</a:t>
            </a:r>
            <a:endParaRPr lang="tr-TR" dirty="0"/>
          </a:p>
          <a:p>
            <a:r>
              <a:rPr lang="en-GB" dirty="0"/>
              <a:t>V-LANG-650 English for Science, part 1			</a:t>
            </a:r>
          </a:p>
          <a:p>
            <a:r>
              <a:rPr lang="en-GB" dirty="0" smtClean="0"/>
              <a:t>V-LANG-651 </a:t>
            </a:r>
            <a:r>
              <a:rPr lang="en-GB" dirty="0"/>
              <a:t>English for Science, part </a:t>
            </a:r>
            <a:r>
              <a:rPr lang="en-GB" dirty="0" smtClean="0"/>
              <a:t>2</a:t>
            </a:r>
            <a:endParaRPr lang="tr-TR" dirty="0" smtClean="0"/>
          </a:p>
          <a:p>
            <a:r>
              <a:rPr lang="tr-TR" dirty="0"/>
              <a:t>S-MATH-011 </a:t>
            </a:r>
            <a:r>
              <a:rPr lang="tr-TR" dirty="0" err="1"/>
              <a:t>Algebra</a:t>
            </a:r>
            <a:r>
              <a:rPr lang="tr-TR" dirty="0"/>
              <a:t> </a:t>
            </a:r>
            <a:r>
              <a:rPr lang="tr-TR" dirty="0" smtClean="0"/>
              <a:t>II</a:t>
            </a:r>
          </a:p>
          <a:p>
            <a:r>
              <a:rPr lang="en-GB" dirty="0"/>
              <a:t>S-MATH-008 Linear Algebra and Geometry II</a:t>
            </a:r>
            <a:endParaRPr lang="tr-TR" dirty="0" smtClean="0"/>
          </a:p>
          <a:p>
            <a:r>
              <a:rPr lang="en-GB" dirty="0"/>
              <a:t>S-MATH-009 Complex </a:t>
            </a:r>
            <a:r>
              <a:rPr lang="en-GB" dirty="0" smtClean="0"/>
              <a:t>Analysis</a:t>
            </a:r>
            <a:endParaRPr lang="tr-TR" dirty="0" smtClean="0"/>
          </a:p>
          <a:p>
            <a:r>
              <a:rPr lang="en-GB" dirty="0"/>
              <a:t>S-MATH-012 Mathematical Analysis II (part A</a:t>
            </a:r>
            <a:r>
              <a:rPr lang="en-GB" dirty="0" smtClean="0"/>
              <a:t>)</a:t>
            </a:r>
            <a:endParaRPr lang="tr-TR" dirty="0" smtClean="0"/>
          </a:p>
          <a:p>
            <a:r>
              <a:rPr lang="en-GB" dirty="0" smtClean="0"/>
              <a:t>S-MATH-812 </a:t>
            </a:r>
            <a:r>
              <a:rPr lang="en-GB" dirty="0"/>
              <a:t>Mathematical Analysis II (part B</a:t>
            </a:r>
            <a:r>
              <a:rPr lang="en-GB" dirty="0" smtClean="0"/>
              <a:t>)</a:t>
            </a:r>
            <a:endParaRPr lang="tr-TR" dirty="0" smtClean="0"/>
          </a:p>
          <a:p>
            <a:r>
              <a:rPr lang="en-GB" dirty="0"/>
              <a:t>S-MATH-014 Seminar: Introduction to Mathematical Logic (Part </a:t>
            </a:r>
            <a:r>
              <a:rPr lang="en-GB" dirty="0" smtClean="0"/>
              <a:t>I)</a:t>
            </a:r>
            <a:endParaRPr lang="tr-TR" dirty="0" smtClean="0"/>
          </a:p>
          <a:p>
            <a:r>
              <a:rPr lang="en-GB" dirty="0" smtClean="0"/>
              <a:t>S-MATH-814 </a:t>
            </a:r>
            <a:r>
              <a:rPr lang="en-GB" dirty="0"/>
              <a:t>Seminar: Introduction to Mathematical Logic (Part II</a:t>
            </a:r>
            <a:r>
              <a:rPr lang="en-GB" dirty="0" smtClean="0"/>
              <a:t>)</a:t>
            </a:r>
            <a:endParaRPr lang="tr-TR" dirty="0" smtClean="0"/>
          </a:p>
          <a:p>
            <a:r>
              <a:rPr lang="en-GB" dirty="0"/>
              <a:t>S-MATH-010 Mathematical </a:t>
            </a:r>
            <a:r>
              <a:rPr lang="en-GB" dirty="0" err="1" smtClean="0"/>
              <a:t>Prob</a:t>
            </a:r>
            <a:r>
              <a:rPr lang="tr-TR" dirty="0" err="1" smtClean="0"/>
              <a:t>lems</a:t>
            </a:r>
            <a:endParaRPr lang="tr-TR" dirty="0" smtClean="0"/>
          </a:p>
        </p:txBody>
      </p:sp>
    </p:spTree>
    <p:extLst>
      <p:ext uri="{BB962C8B-B14F-4D97-AF65-F5344CB8AC3E}">
        <p14:creationId xmlns:p14="http://schemas.microsoft.com/office/powerpoint/2010/main" val="23974996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800" y="1150938"/>
            <a:ext cx="8278813" cy="455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48155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suss\Desktop\m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8964488" cy="6552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17660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19672" y="1844824"/>
            <a:ext cx="5904655" cy="3970318"/>
          </a:xfrm>
          <a:prstGeom prst="rect">
            <a:avLst/>
          </a:prstGeom>
        </p:spPr>
        <p:txBody>
          <a:bodyPr wrap="square">
            <a:spAutoFit/>
          </a:bodyPr>
          <a:lstStyle/>
          <a:p>
            <a:pPr algn="ctr"/>
            <a:r>
              <a:rPr lang="tr-TR" sz="3600" i="1" dirty="0" smtClean="0">
                <a:ln w="10541" cmpd="sng">
                  <a:solidFill>
                    <a:schemeClr val="accent1">
                      <a:shade val="88000"/>
                      <a:satMod val="110000"/>
                    </a:schemeClr>
                  </a:solidFill>
                  <a:prstDash val="solid"/>
                </a:ln>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İletişim: </a:t>
            </a:r>
          </a:p>
          <a:p>
            <a:pPr algn="ctr"/>
            <a:r>
              <a:rPr lang="tr-TR" sz="3600" i="1" dirty="0" smtClean="0">
                <a:ln w="10541" cmpd="sng">
                  <a:solidFill>
                    <a:schemeClr val="accent1">
                      <a:shade val="88000"/>
                      <a:satMod val="110000"/>
                    </a:schemeClr>
                  </a:solidFill>
                  <a:prstDash val="solid"/>
                </a:ln>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Yrd. Doç. Dr. Özen ÖZER ozenozer@klu.edu.tr</a:t>
            </a:r>
          </a:p>
          <a:p>
            <a:pPr algn="ctr"/>
            <a:endParaRPr lang="tr-TR" sz="3600" dirty="0" smtClean="0"/>
          </a:p>
          <a:p>
            <a:pPr algn="ctr"/>
            <a:r>
              <a:rPr lang="tr-TR" sz="3600" i="1" dirty="0" smtClean="0">
                <a:ln w="10541" cmpd="sng">
                  <a:solidFill>
                    <a:schemeClr val="accent1">
                      <a:shade val="88000"/>
                      <a:satMod val="110000"/>
                    </a:schemeClr>
                  </a:solidFill>
                  <a:prstDash val="solid"/>
                </a:ln>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Sinem ŞİMŞEK</a:t>
            </a:r>
          </a:p>
          <a:p>
            <a:pPr algn="ctr"/>
            <a:r>
              <a:rPr lang="tr-TR" sz="3600" i="1" dirty="0">
                <a:ln w="10541" cmpd="sng">
                  <a:solidFill>
                    <a:schemeClr val="accent1">
                      <a:shade val="88000"/>
                      <a:satMod val="110000"/>
                    </a:schemeClr>
                  </a:solidFill>
                  <a:prstDash val="solid"/>
                </a:ln>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s</a:t>
            </a:r>
            <a:r>
              <a:rPr lang="tr-TR" sz="3600" i="1" dirty="0" smtClean="0">
                <a:ln w="10541" cmpd="sng">
                  <a:solidFill>
                    <a:schemeClr val="accent1">
                      <a:shade val="88000"/>
                      <a:satMod val="110000"/>
                    </a:schemeClr>
                  </a:solidFill>
                  <a:prstDash val="solid"/>
                </a:ln>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inem.simsek@klu.edu.tr</a:t>
            </a:r>
          </a:p>
          <a:p>
            <a:pPr algn="ctr"/>
            <a:endParaRPr lang="tr-TR" sz="3600" i="1" dirty="0">
              <a:ln w="10541" cmpd="sng">
                <a:solidFill>
                  <a:schemeClr val="accent1">
                    <a:shade val="88000"/>
                    <a:satMod val="110000"/>
                  </a:schemeClr>
                </a:solidFill>
                <a:prstDash val="solid"/>
              </a:ln>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2720513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927960" y="3105835"/>
            <a:ext cx="3288080" cy="646331"/>
          </a:xfrm>
          <a:prstGeom prst="rect">
            <a:avLst/>
          </a:prstGeom>
        </p:spPr>
        <p:txBody>
          <a:bodyPr wrap="none">
            <a:spAutoFit/>
          </a:bodyPr>
          <a:lstStyle/>
          <a:p>
            <a:pPr lvl="0" algn="ctr"/>
            <a:r>
              <a:rPr lang="tr-TR" sz="3600" i="1">
                <a:ln w="10541" cmpd="sng">
                  <a:solidFill>
                    <a:srgbClr val="0F6FC6">
                      <a:shade val="88000"/>
                      <a:satMod val="110000"/>
                    </a:srgbClr>
                  </a:solidFill>
                  <a:prstDash val="solid"/>
                </a:ln>
                <a:solidFill>
                  <a:srgbClr val="0F6FC6"/>
                </a:solidFill>
                <a:effectLst>
                  <a:outerShdw blurRad="38100" dist="38100" dir="2700000" algn="tl">
                    <a:srgbClr val="000000">
                      <a:alpha val="43137"/>
                    </a:srgbClr>
                  </a:outerShdw>
                </a:effectLst>
                <a:latin typeface="Times New Roman" pitchFamily="18" charset="0"/>
                <a:cs typeface="Times New Roman" pitchFamily="18" charset="0"/>
              </a:rPr>
              <a:t>TEŞEKKÜRLER</a:t>
            </a:r>
            <a:endParaRPr lang="tr-TR" sz="3600" i="1" dirty="0">
              <a:ln w="10541" cmpd="sng">
                <a:solidFill>
                  <a:srgbClr val="0F6FC6">
                    <a:shade val="88000"/>
                    <a:satMod val="110000"/>
                  </a:srgbClr>
                </a:solidFill>
                <a:prstDash val="solid"/>
              </a:ln>
              <a:solidFill>
                <a:srgbClr val="0F6FC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27011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980728"/>
            <a:ext cx="8229600" cy="1728192"/>
          </a:xfrm>
        </p:spPr>
        <p:txBody>
          <a:bodyPr>
            <a:normAutofit fontScale="90000"/>
          </a:bodyPr>
          <a:lstStyle/>
          <a:p>
            <a:pPr marL="0" indent="0" algn="ctr"/>
            <a:r>
              <a:rPr lang="tr-TR" b="1" dirty="0" smtClean="0">
                <a:latin typeface="Times New Roman" pitchFamily="18" charset="0"/>
                <a:cs typeface="Times New Roman" pitchFamily="18" charset="0"/>
              </a:rPr>
              <a:t>       </a:t>
            </a:r>
            <a:br>
              <a:rPr lang="tr-TR" b="1" dirty="0" smtClean="0">
                <a:latin typeface="Times New Roman" pitchFamily="18" charset="0"/>
                <a:cs typeface="Times New Roman" pitchFamily="18" charset="0"/>
              </a:rPr>
            </a:br>
            <a:r>
              <a:rPr lang="tr-TR" b="1" dirty="0">
                <a:latin typeface="Times New Roman" pitchFamily="18" charset="0"/>
                <a:cs typeface="Times New Roman" pitchFamily="18" charset="0"/>
              </a:rPr>
              <a:t/>
            </a:r>
            <a:br>
              <a:rPr lang="tr-TR" b="1" dirty="0">
                <a:latin typeface="Times New Roman" pitchFamily="18" charset="0"/>
                <a:cs typeface="Times New Roman" pitchFamily="18" charset="0"/>
              </a:rPr>
            </a:br>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  </a:t>
            </a:r>
            <a:br>
              <a:rPr lang="tr-TR" b="1" dirty="0" smtClean="0">
                <a:latin typeface="Times New Roman" pitchFamily="18" charset="0"/>
                <a:cs typeface="Times New Roman" pitchFamily="18" charset="0"/>
              </a:rPr>
            </a:br>
            <a:r>
              <a:rPr lang="tr-TR" b="1" dirty="0">
                <a:latin typeface="Times New Roman" pitchFamily="18" charset="0"/>
                <a:cs typeface="Times New Roman" pitchFamily="18" charset="0"/>
              </a:rPr>
              <a:t/>
            </a:r>
            <a:br>
              <a:rPr lang="tr-TR" b="1" dirty="0">
                <a:latin typeface="Times New Roman" pitchFamily="18" charset="0"/>
                <a:cs typeface="Times New Roman" pitchFamily="18" charset="0"/>
              </a:rPr>
            </a:br>
            <a:r>
              <a:rPr lang="tr-TR" sz="3600" b="1" dirty="0" smtClean="0">
                <a:latin typeface="Times New Roman" pitchFamily="18" charset="0"/>
                <a:cs typeface="Times New Roman" pitchFamily="18" charset="0"/>
              </a:rPr>
              <a:t>Öğrenim </a:t>
            </a:r>
            <a:r>
              <a:rPr lang="tr-TR" sz="3600" b="1" dirty="0">
                <a:latin typeface="Times New Roman" pitchFamily="18" charset="0"/>
                <a:cs typeface="Times New Roman" pitchFamily="18" charset="0"/>
              </a:rPr>
              <a:t>Hareketliliği</a:t>
            </a:r>
            <a:br>
              <a:rPr lang="tr-TR" sz="3600" b="1" dirty="0">
                <a:latin typeface="Times New Roman" pitchFamily="18" charset="0"/>
                <a:cs typeface="Times New Roman" pitchFamily="18" charset="0"/>
              </a:rPr>
            </a:br>
            <a:r>
              <a:rPr lang="tr-TR" sz="3600" b="1" dirty="0">
                <a:latin typeface="Times New Roman" pitchFamily="18" charset="0"/>
                <a:cs typeface="Times New Roman" pitchFamily="18" charset="0"/>
              </a:rPr>
              <a:t>    Faaliyet Geçerlilik  </a:t>
            </a:r>
            <a:r>
              <a:rPr lang="tr-TR" sz="3600" b="1" dirty="0" smtClean="0">
                <a:latin typeface="Times New Roman" pitchFamily="18" charset="0"/>
                <a:cs typeface="Times New Roman" pitchFamily="18" charset="0"/>
              </a:rPr>
              <a:t>Dönemi</a:t>
            </a:r>
            <a:r>
              <a:rPr lang="tr-TR" b="1" dirty="0">
                <a:latin typeface="Times New Roman" pitchFamily="18" charset="0"/>
                <a:cs typeface="Times New Roman" pitchFamily="18" charset="0"/>
              </a:rPr>
              <a:t/>
            </a:r>
            <a:br>
              <a:rPr lang="tr-TR" b="1" dirty="0">
                <a:latin typeface="Times New Roman" pitchFamily="18" charset="0"/>
                <a:cs typeface="Times New Roman" pitchFamily="18" charset="0"/>
              </a:rPr>
            </a:br>
            <a:endParaRPr lang="tr-TR" dirty="0"/>
          </a:p>
        </p:txBody>
      </p:sp>
      <p:sp>
        <p:nvSpPr>
          <p:cNvPr id="3" name="İçerik Yer Tutucusu 2"/>
          <p:cNvSpPr>
            <a:spLocks noGrp="1"/>
          </p:cNvSpPr>
          <p:nvPr>
            <p:ph idx="1"/>
          </p:nvPr>
        </p:nvSpPr>
        <p:spPr>
          <a:xfrm>
            <a:off x="457200" y="1988840"/>
            <a:ext cx="8229600" cy="4137323"/>
          </a:xfrm>
        </p:spPr>
        <p:txBody>
          <a:bodyPr>
            <a:normAutofit/>
          </a:bodyPr>
          <a:lstStyle/>
          <a:p>
            <a:pPr marL="0" indent="0" algn="just">
              <a:buNone/>
            </a:pPr>
            <a:endParaRPr lang="tr-TR" sz="2000" dirty="0" smtClean="0">
              <a:latin typeface="Times New Roman" pitchFamily="18" charset="0"/>
              <a:cs typeface="Times New Roman" pitchFamily="18" charset="0"/>
            </a:endParaRPr>
          </a:p>
          <a:p>
            <a:pPr marL="0" indent="0" algn="just">
              <a:buNone/>
            </a:pPr>
            <a:endParaRPr lang="tr-TR" sz="2000" dirty="0">
              <a:latin typeface="Times New Roman" pitchFamily="18" charset="0"/>
              <a:cs typeface="Times New Roman" pitchFamily="18" charset="0"/>
            </a:endParaRPr>
          </a:p>
          <a:p>
            <a:pPr marL="0" indent="0" algn="just">
              <a:buNone/>
            </a:pPr>
            <a:r>
              <a:rPr lang="tr-TR" sz="2200" dirty="0" smtClean="0">
                <a:latin typeface="Times New Roman" pitchFamily="18" charset="0"/>
                <a:cs typeface="Times New Roman" pitchFamily="18" charset="0"/>
              </a:rPr>
              <a:t>Yükseköğretim </a:t>
            </a:r>
            <a:r>
              <a:rPr lang="tr-TR" sz="2200" dirty="0">
                <a:latin typeface="Times New Roman" pitchFamily="18" charset="0"/>
                <a:cs typeface="Times New Roman" pitchFamily="18" charset="0"/>
              </a:rPr>
              <a:t>kurumları </a:t>
            </a:r>
            <a:r>
              <a:rPr lang="tr-TR" sz="2200" dirty="0" smtClean="0">
                <a:latin typeface="Times New Roman" pitchFamily="18" charset="0"/>
                <a:cs typeface="Times New Roman" pitchFamily="18" charset="0"/>
              </a:rPr>
              <a:t>2016-2017 </a:t>
            </a:r>
            <a:r>
              <a:rPr lang="tr-TR" sz="2200" dirty="0">
                <a:latin typeface="Times New Roman" pitchFamily="18" charset="0"/>
                <a:cs typeface="Times New Roman" pitchFamily="18" charset="0"/>
              </a:rPr>
              <a:t>eğitim dönemi kapsamında öğrenci/personel hareketliliği organizasyonu ile ilgili bütçeyi </a:t>
            </a:r>
            <a:r>
              <a:rPr lang="tr-TR" sz="2200" b="1" dirty="0">
                <a:latin typeface="Times New Roman" pitchFamily="18" charset="0"/>
                <a:cs typeface="Times New Roman" pitchFamily="18" charset="0"/>
              </a:rPr>
              <a:t>01 Haziran </a:t>
            </a:r>
            <a:r>
              <a:rPr lang="tr-TR" sz="2200" b="1" dirty="0" smtClean="0">
                <a:latin typeface="Times New Roman" pitchFamily="18" charset="0"/>
                <a:cs typeface="Times New Roman" pitchFamily="18" charset="0"/>
              </a:rPr>
              <a:t>2016-30 </a:t>
            </a:r>
            <a:r>
              <a:rPr lang="tr-TR" sz="2200" b="1" dirty="0">
                <a:latin typeface="Times New Roman" pitchFamily="18" charset="0"/>
                <a:cs typeface="Times New Roman" pitchFamily="18" charset="0"/>
              </a:rPr>
              <a:t>Eylül </a:t>
            </a:r>
            <a:r>
              <a:rPr lang="tr-TR" sz="2200" b="1" dirty="0" smtClean="0">
                <a:latin typeface="Times New Roman" pitchFamily="18" charset="0"/>
                <a:cs typeface="Times New Roman" pitchFamily="18" charset="0"/>
              </a:rPr>
              <a:t>2017 </a:t>
            </a:r>
            <a:r>
              <a:rPr lang="tr-TR" sz="2200" dirty="0">
                <a:latin typeface="Times New Roman" pitchFamily="18" charset="0"/>
                <a:cs typeface="Times New Roman" pitchFamily="18" charset="0"/>
              </a:rPr>
              <a:t>dönemleri arasında gerçekleştirecekleri hareketlilik faaliyetleri için alırlar. Bu tarihler arasında gerçekleşmeyen </a:t>
            </a:r>
            <a:r>
              <a:rPr lang="tr-TR" sz="2200" dirty="0" smtClean="0">
                <a:latin typeface="Times New Roman" pitchFamily="18" charset="0"/>
                <a:cs typeface="Times New Roman" pitchFamily="18" charset="0"/>
              </a:rPr>
              <a:t>faaliyetler bu </a:t>
            </a:r>
            <a:r>
              <a:rPr lang="tr-TR" sz="2200" dirty="0">
                <a:latin typeface="Times New Roman" pitchFamily="18" charset="0"/>
                <a:cs typeface="Times New Roman" pitchFamily="18" charset="0"/>
              </a:rPr>
              <a:t>sözleşme kapsamında değerlendirilemez ve bu faaliyetlere hibe sağlanamaz.</a:t>
            </a:r>
          </a:p>
          <a:p>
            <a:endParaRPr lang="tr-TR" dirty="0"/>
          </a:p>
        </p:txBody>
      </p:sp>
    </p:spTree>
    <p:extLst>
      <p:ext uri="{BB962C8B-B14F-4D97-AF65-F5344CB8AC3E}">
        <p14:creationId xmlns:p14="http://schemas.microsoft.com/office/powerpoint/2010/main" val="2667335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latin typeface="Times New Roman" pitchFamily="18" charset="0"/>
                <a:cs typeface="Times New Roman" pitchFamily="18" charset="0"/>
              </a:rPr>
              <a:t>Hareketlilikten yararlanacak öğrencilerin seçiminde şu kriterler </a:t>
            </a:r>
            <a:r>
              <a:rPr lang="tr-TR" sz="3200" b="1" dirty="0" smtClean="0">
                <a:latin typeface="Times New Roman" pitchFamily="18" charset="0"/>
                <a:cs typeface="Times New Roman" pitchFamily="18" charset="0"/>
              </a:rPr>
              <a:t>uygulanacaktır:</a:t>
            </a:r>
            <a:endParaRPr lang="tr-TR" sz="3200" dirty="0"/>
          </a:p>
        </p:txBody>
      </p:sp>
      <p:sp>
        <p:nvSpPr>
          <p:cNvPr id="3" name="İçerik Yer Tutucusu 2"/>
          <p:cNvSpPr>
            <a:spLocks noGrp="1"/>
          </p:cNvSpPr>
          <p:nvPr>
            <p:ph idx="1"/>
          </p:nvPr>
        </p:nvSpPr>
        <p:spPr/>
        <p:txBody>
          <a:bodyPr>
            <a:normAutofit/>
          </a:bodyPr>
          <a:lstStyle/>
          <a:p>
            <a:pPr marL="0" indent="0">
              <a:buNone/>
            </a:pPr>
            <a:endParaRPr lang="tr-TR" dirty="0" smtClean="0">
              <a:latin typeface="Times New Roman" pitchFamily="18" charset="0"/>
              <a:cs typeface="Times New Roman" pitchFamily="18" charset="0"/>
            </a:endParaRPr>
          </a:p>
          <a:p>
            <a:pPr marL="0" indent="0" algn="just">
              <a:buNone/>
            </a:pPr>
            <a:r>
              <a:rPr lang="tr-TR" sz="2200" dirty="0" err="1" smtClean="0">
                <a:latin typeface="Times New Roman" pitchFamily="18" charset="0"/>
                <a:cs typeface="Times New Roman" pitchFamily="18" charset="0"/>
              </a:rPr>
              <a:t>Önlisans</a:t>
            </a:r>
            <a:r>
              <a:rPr lang="tr-TR" sz="2200" dirty="0" smtClean="0">
                <a:latin typeface="Times New Roman" pitchFamily="18" charset="0"/>
                <a:cs typeface="Times New Roman" pitchFamily="18" charset="0"/>
              </a:rPr>
              <a:t> </a:t>
            </a:r>
            <a:r>
              <a:rPr lang="tr-TR" sz="2200" dirty="0">
                <a:latin typeface="Times New Roman" pitchFamily="18" charset="0"/>
                <a:cs typeface="Times New Roman" pitchFamily="18" charset="0"/>
              </a:rPr>
              <a:t>ve Lisans için </a:t>
            </a:r>
            <a:r>
              <a:rPr lang="tr-TR" sz="2200" b="1" dirty="0">
                <a:latin typeface="Times New Roman" pitchFamily="18" charset="0"/>
                <a:cs typeface="Times New Roman" pitchFamily="18" charset="0"/>
              </a:rPr>
              <a:t>2.20/4.0</a:t>
            </a:r>
            <a:r>
              <a:rPr lang="tr-TR" sz="2200" dirty="0">
                <a:latin typeface="Times New Roman" pitchFamily="18" charset="0"/>
                <a:cs typeface="Times New Roman" pitchFamily="18" charset="0"/>
              </a:rPr>
              <a:t> Yüksek lisans ve Doktora için </a:t>
            </a:r>
            <a:r>
              <a:rPr lang="tr-TR" sz="2200" b="1" dirty="0">
                <a:latin typeface="Times New Roman" pitchFamily="18" charset="0"/>
                <a:cs typeface="Times New Roman" pitchFamily="18" charset="0"/>
              </a:rPr>
              <a:t>2.50/4.0</a:t>
            </a:r>
            <a:r>
              <a:rPr lang="tr-TR" sz="2200" dirty="0">
                <a:latin typeface="Times New Roman" pitchFamily="18" charset="0"/>
                <a:cs typeface="Times New Roman" pitchFamily="18" charset="0"/>
              </a:rPr>
              <a:t> ağırlıklı ders ortalamasının mevcut olması gerekir. Yapılan başvuru ve yabancı dil sınavı sonunda </a:t>
            </a:r>
            <a:r>
              <a:rPr lang="tr-TR" sz="2200" dirty="0" smtClean="0">
                <a:latin typeface="Times New Roman" pitchFamily="18" charset="0"/>
                <a:cs typeface="Times New Roman" pitchFamily="18" charset="0"/>
              </a:rPr>
              <a:t>nihai </a:t>
            </a:r>
            <a:r>
              <a:rPr lang="tr-TR" sz="2200" dirty="0">
                <a:latin typeface="Times New Roman" pitchFamily="18" charset="0"/>
                <a:cs typeface="Times New Roman" pitchFamily="18" charset="0"/>
              </a:rPr>
              <a:t>başarı notu hesaplanırken ağırlıklı ders ortalaması </a:t>
            </a:r>
            <a:r>
              <a:rPr lang="tr-TR" sz="2200" b="1" dirty="0">
                <a:latin typeface="Times New Roman" pitchFamily="18" charset="0"/>
                <a:cs typeface="Times New Roman" pitchFamily="18" charset="0"/>
              </a:rPr>
              <a:t>% 50 </a:t>
            </a:r>
            <a:r>
              <a:rPr lang="tr-TR" sz="2200" dirty="0">
                <a:latin typeface="Times New Roman" pitchFamily="18" charset="0"/>
                <a:cs typeface="Times New Roman" pitchFamily="18" charset="0"/>
              </a:rPr>
              <a:t>yabancı dil bilgisi </a:t>
            </a:r>
            <a:r>
              <a:rPr lang="tr-TR" sz="2200" b="1" dirty="0">
                <a:latin typeface="Times New Roman" pitchFamily="18" charset="0"/>
                <a:cs typeface="Times New Roman" pitchFamily="18" charset="0"/>
              </a:rPr>
              <a:t>%50 </a:t>
            </a:r>
            <a:r>
              <a:rPr lang="tr-TR" sz="2200" dirty="0">
                <a:latin typeface="Times New Roman" pitchFamily="18" charset="0"/>
                <a:cs typeface="Times New Roman" pitchFamily="18" charset="0"/>
              </a:rPr>
              <a:t>etki edecektir. Bu aşamadan sonra başarılı olan </a:t>
            </a:r>
            <a:r>
              <a:rPr lang="tr-TR" sz="2200" dirty="0" smtClean="0">
                <a:latin typeface="Times New Roman" pitchFamily="18" charset="0"/>
                <a:cs typeface="Times New Roman" pitchFamily="18" charset="0"/>
              </a:rPr>
              <a:t>öğrenciler sözlü sınava alınır. Sözlü sınavın katkısı ise maksimum </a:t>
            </a:r>
            <a:r>
              <a:rPr lang="tr-TR" sz="2200" b="1" dirty="0" smtClean="0">
                <a:latin typeface="Times New Roman" pitchFamily="18" charset="0"/>
                <a:cs typeface="Times New Roman" pitchFamily="18" charset="0"/>
              </a:rPr>
              <a:t>%25 </a:t>
            </a:r>
            <a:r>
              <a:rPr lang="tr-TR" sz="2200" dirty="0" smtClean="0">
                <a:latin typeface="Times New Roman" pitchFamily="18" charset="0"/>
                <a:cs typeface="Times New Roman" pitchFamily="18" charset="0"/>
              </a:rPr>
              <a:t>oranındadır. </a:t>
            </a:r>
            <a:endParaRPr lang="tr-TR" sz="2200" dirty="0"/>
          </a:p>
        </p:txBody>
      </p:sp>
    </p:spTree>
    <p:extLst>
      <p:ext uri="{BB962C8B-B14F-4D97-AF65-F5344CB8AC3E}">
        <p14:creationId xmlns:p14="http://schemas.microsoft.com/office/powerpoint/2010/main" val="3093574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720080"/>
          </a:xfrm>
        </p:spPr>
        <p:txBody>
          <a:bodyPr>
            <a:noAutofit/>
          </a:bodyPr>
          <a:lstStyle/>
          <a:p>
            <a:pPr marL="0" indent="0"/>
            <a:r>
              <a:rPr lang="tr-TR" sz="2000" b="1" dirty="0" smtClean="0">
                <a:latin typeface="Times New Roman" pitchFamily="18" charset="0"/>
                <a:cs typeface="Times New Roman" pitchFamily="18" charset="0"/>
              </a:rPr>
              <a:t>     </a:t>
            </a:r>
            <a:r>
              <a:rPr lang="tr-TR" sz="2000" b="1" u="sng" dirty="0"/>
              <a:t>HANGİ AŞAMADA HANGİ EVRAKLARIN TESLİM EDİLMESİ GEREK</a:t>
            </a:r>
            <a:endParaRPr lang="tr-TR" sz="2000" dirty="0"/>
          </a:p>
        </p:txBody>
      </p:sp>
      <p:sp>
        <p:nvSpPr>
          <p:cNvPr id="3" name="İçerik Yer Tutucusu 2"/>
          <p:cNvSpPr>
            <a:spLocks noGrp="1"/>
          </p:cNvSpPr>
          <p:nvPr>
            <p:ph idx="1"/>
          </p:nvPr>
        </p:nvSpPr>
        <p:spPr>
          <a:xfrm>
            <a:off x="457200" y="1340768"/>
            <a:ext cx="8229600" cy="4785395"/>
          </a:xfrm>
        </p:spPr>
        <p:txBody>
          <a:bodyPr>
            <a:normAutofit fontScale="40000" lnSpcReduction="20000"/>
          </a:bodyPr>
          <a:lstStyle/>
          <a:p>
            <a:pPr marL="0" indent="0">
              <a:buNone/>
            </a:pPr>
            <a:r>
              <a:rPr lang="tr-TR" sz="3600" b="1" dirty="0">
                <a:latin typeface="Times New Roman" pitchFamily="18" charset="0"/>
                <a:cs typeface="Times New Roman" pitchFamily="18" charset="0"/>
              </a:rPr>
              <a:t>Kabul mektubu geldikten sonra </a:t>
            </a:r>
            <a:r>
              <a:rPr lang="tr-TR" sz="3600" b="1" dirty="0" err="1">
                <a:latin typeface="Times New Roman" pitchFamily="18" charset="0"/>
                <a:cs typeface="Times New Roman" pitchFamily="18" charset="0"/>
              </a:rPr>
              <a:t>Erasmus</a:t>
            </a:r>
            <a:r>
              <a:rPr lang="tr-TR" sz="3600" b="1" dirty="0">
                <a:latin typeface="Times New Roman" pitchFamily="18" charset="0"/>
                <a:cs typeface="Times New Roman" pitchFamily="18" charset="0"/>
              </a:rPr>
              <a:t> Ofisine Getirilmesi Gereken Evraklar</a:t>
            </a:r>
            <a:br>
              <a:rPr lang="tr-TR" sz="3600" b="1" dirty="0">
                <a:latin typeface="Times New Roman" pitchFamily="18" charset="0"/>
                <a:cs typeface="Times New Roman" pitchFamily="18" charset="0"/>
              </a:rPr>
            </a:br>
            <a:endParaRPr lang="tr-TR" sz="3600" b="1" dirty="0">
              <a:latin typeface="Times New Roman" pitchFamily="18" charset="0"/>
              <a:cs typeface="Times New Roman" pitchFamily="18" charset="0"/>
            </a:endParaRPr>
          </a:p>
          <a:p>
            <a:pPr marL="0" indent="0">
              <a:buNone/>
            </a:pPr>
            <a:r>
              <a:rPr lang="tr-TR" sz="3400" b="1" dirty="0" smtClean="0">
                <a:latin typeface="Times New Roman" pitchFamily="18" charset="0"/>
                <a:cs typeface="Times New Roman" pitchFamily="18" charset="0"/>
              </a:rPr>
              <a:t>Pasaport </a:t>
            </a:r>
            <a:r>
              <a:rPr lang="tr-TR" sz="3400" b="1" dirty="0">
                <a:latin typeface="Times New Roman" pitchFamily="18" charset="0"/>
                <a:cs typeface="Times New Roman" pitchFamily="18" charset="0"/>
              </a:rPr>
              <a:t>ve vize yazısı almak için gerekli evraklar:</a:t>
            </a:r>
          </a:p>
          <a:p>
            <a:pPr marL="0" indent="0" algn="just">
              <a:buNone/>
            </a:pPr>
            <a:r>
              <a:rPr lang="tr-TR" sz="3400" dirty="0" smtClean="0">
                <a:latin typeface="Times New Roman" pitchFamily="18" charset="0"/>
                <a:cs typeface="Times New Roman" pitchFamily="18" charset="0"/>
              </a:rPr>
              <a:t>1-Kabul </a:t>
            </a:r>
            <a:r>
              <a:rPr lang="tr-TR" sz="3400" dirty="0">
                <a:latin typeface="Times New Roman" pitchFamily="18" charset="0"/>
                <a:cs typeface="Times New Roman" pitchFamily="18" charset="0"/>
              </a:rPr>
              <a:t>mektubunun fotokopisi </a:t>
            </a:r>
            <a:endParaRPr lang="tr-TR" sz="3400" dirty="0" smtClean="0">
              <a:latin typeface="Times New Roman" pitchFamily="18" charset="0"/>
              <a:cs typeface="Times New Roman" pitchFamily="18" charset="0"/>
            </a:endParaRPr>
          </a:p>
          <a:p>
            <a:pPr marL="0" indent="0" algn="just">
              <a:buNone/>
            </a:pPr>
            <a:r>
              <a:rPr lang="tr-TR" sz="3400" dirty="0" smtClean="0">
                <a:latin typeface="Times New Roman" pitchFamily="18" charset="0"/>
                <a:cs typeface="Times New Roman" pitchFamily="18" charset="0"/>
              </a:rPr>
              <a:t>2-Öğrenim  </a:t>
            </a:r>
            <a:r>
              <a:rPr lang="tr-TR" sz="3400" dirty="0">
                <a:latin typeface="Times New Roman" pitchFamily="18" charset="0"/>
                <a:cs typeface="Times New Roman" pitchFamily="18" charset="0"/>
              </a:rPr>
              <a:t>Anlaşması </a:t>
            </a:r>
            <a:r>
              <a:rPr lang="tr-TR" sz="3400" dirty="0" smtClean="0">
                <a:latin typeface="Times New Roman" pitchFamily="18" charset="0"/>
                <a:cs typeface="Times New Roman" pitchFamily="18" charset="0"/>
              </a:rPr>
              <a:t>(Learning </a:t>
            </a:r>
            <a:r>
              <a:rPr lang="tr-TR" sz="3400" dirty="0" err="1" smtClean="0">
                <a:latin typeface="Times New Roman" pitchFamily="18" charset="0"/>
                <a:cs typeface="Times New Roman" pitchFamily="18" charset="0"/>
              </a:rPr>
              <a:t>Agreement</a:t>
            </a:r>
            <a:r>
              <a:rPr lang="tr-TR" sz="3400" dirty="0" smtClean="0">
                <a:latin typeface="Times New Roman" pitchFamily="18" charset="0"/>
                <a:cs typeface="Times New Roman" pitchFamily="18" charset="0"/>
              </a:rPr>
              <a:t>)</a:t>
            </a:r>
            <a:endParaRPr lang="tr-TR" sz="3400" dirty="0">
              <a:latin typeface="Times New Roman" pitchFamily="18" charset="0"/>
              <a:cs typeface="Times New Roman" pitchFamily="18" charset="0"/>
            </a:endParaRPr>
          </a:p>
          <a:p>
            <a:pPr marL="0" indent="0" algn="just">
              <a:buNone/>
            </a:pPr>
            <a:r>
              <a:rPr lang="tr-TR" sz="3400" dirty="0" smtClean="0">
                <a:latin typeface="Times New Roman" pitchFamily="18" charset="0"/>
                <a:cs typeface="Times New Roman" pitchFamily="18" charset="0"/>
              </a:rPr>
              <a:t>3-Taahhütname</a:t>
            </a:r>
            <a:endParaRPr lang="tr-TR" sz="3400" dirty="0">
              <a:latin typeface="Times New Roman" pitchFamily="18" charset="0"/>
              <a:cs typeface="Times New Roman" pitchFamily="18" charset="0"/>
            </a:endParaRPr>
          </a:p>
          <a:p>
            <a:pPr marL="0" indent="0" algn="just">
              <a:buNone/>
            </a:pPr>
            <a:r>
              <a:rPr lang="tr-TR" sz="3400" dirty="0" smtClean="0">
                <a:latin typeface="Times New Roman" pitchFamily="18" charset="0"/>
                <a:cs typeface="Times New Roman" pitchFamily="18" charset="0"/>
              </a:rPr>
              <a:t>4-Ek-1</a:t>
            </a:r>
          </a:p>
          <a:p>
            <a:pPr marL="0" indent="0" algn="just">
              <a:buNone/>
            </a:pPr>
            <a:endParaRPr lang="tr-TR" sz="3400" b="1" dirty="0" smtClean="0">
              <a:latin typeface="Times New Roman" pitchFamily="18" charset="0"/>
              <a:cs typeface="Times New Roman" pitchFamily="18" charset="0"/>
            </a:endParaRPr>
          </a:p>
          <a:p>
            <a:pPr marL="0" indent="0" algn="just">
              <a:buNone/>
            </a:pPr>
            <a:r>
              <a:rPr lang="tr-TR" sz="3400" b="1" dirty="0" smtClean="0">
                <a:latin typeface="Times New Roman" pitchFamily="18" charset="0"/>
                <a:cs typeface="Times New Roman" pitchFamily="18" charset="0"/>
              </a:rPr>
              <a:t>Pasaport ve Vize Alındıktan Sonra/  Yurtdışına </a:t>
            </a:r>
            <a:r>
              <a:rPr lang="tr-TR" sz="3400" b="1" dirty="0">
                <a:latin typeface="Times New Roman" pitchFamily="18" charset="0"/>
                <a:cs typeface="Times New Roman" pitchFamily="18" charset="0"/>
              </a:rPr>
              <a:t>gitmeden önce teslim edilecek evraklar:</a:t>
            </a:r>
          </a:p>
          <a:p>
            <a:pPr marL="0" indent="0" algn="just">
              <a:buNone/>
            </a:pPr>
            <a:r>
              <a:rPr lang="tr-TR" sz="3400" dirty="0" smtClean="0">
                <a:latin typeface="Times New Roman" pitchFamily="18" charset="0"/>
                <a:cs typeface="Times New Roman" pitchFamily="18" charset="0"/>
              </a:rPr>
              <a:t>1-Pasaport </a:t>
            </a:r>
            <a:r>
              <a:rPr lang="tr-TR" sz="3400" dirty="0">
                <a:latin typeface="Times New Roman" pitchFamily="18" charset="0"/>
                <a:cs typeface="Times New Roman" pitchFamily="18" charset="0"/>
              </a:rPr>
              <a:t>ve vize fotokopisi (pasaportta yazılı olan tüm sayfalar)</a:t>
            </a:r>
          </a:p>
          <a:p>
            <a:pPr marL="0" indent="0" algn="just">
              <a:buNone/>
            </a:pPr>
            <a:r>
              <a:rPr lang="tr-TR" sz="3400" dirty="0" smtClean="0">
                <a:latin typeface="Times New Roman" pitchFamily="18" charset="0"/>
                <a:cs typeface="Times New Roman" pitchFamily="18" charset="0"/>
              </a:rPr>
              <a:t>2- </a:t>
            </a:r>
            <a:r>
              <a:rPr lang="tr-TR" sz="3400" dirty="0">
                <a:latin typeface="Times New Roman" pitchFamily="18" charset="0"/>
                <a:cs typeface="Times New Roman" pitchFamily="18" charset="0"/>
              </a:rPr>
              <a:t>Öğrenci hibe sözleşmesi</a:t>
            </a:r>
            <a:r>
              <a:rPr lang="tr-TR" sz="3400" dirty="0" smtClean="0">
                <a:latin typeface="Times New Roman" pitchFamily="18" charset="0"/>
                <a:cs typeface="Times New Roman" pitchFamily="18" charset="0"/>
              </a:rPr>
              <a:t>.</a:t>
            </a:r>
            <a:endParaRPr lang="tr-TR" sz="3400" dirty="0">
              <a:latin typeface="Times New Roman" pitchFamily="18" charset="0"/>
              <a:cs typeface="Times New Roman" pitchFamily="18" charset="0"/>
            </a:endParaRPr>
          </a:p>
          <a:p>
            <a:pPr marL="0" indent="0" algn="just">
              <a:buNone/>
            </a:pPr>
            <a:r>
              <a:rPr lang="tr-TR" sz="3400" dirty="0" smtClean="0">
                <a:latin typeface="Times New Roman" pitchFamily="18" charset="0"/>
                <a:cs typeface="Times New Roman" pitchFamily="18" charset="0"/>
              </a:rPr>
              <a:t>3-Ziraat </a:t>
            </a:r>
            <a:r>
              <a:rPr lang="tr-TR" sz="3400" dirty="0">
                <a:latin typeface="Times New Roman" pitchFamily="18" charset="0"/>
                <a:cs typeface="Times New Roman" pitchFamily="18" charset="0"/>
              </a:rPr>
              <a:t>Bankası Euro hesap cüzdan fotokopisi.(Türkiye’nin herhangi bir Ziraat bank  şubesi olabilir.)</a:t>
            </a:r>
          </a:p>
          <a:p>
            <a:pPr marL="0" indent="0" algn="just">
              <a:buNone/>
            </a:pPr>
            <a:endParaRPr lang="tr-TR" sz="3400" dirty="0" smtClean="0">
              <a:latin typeface="Times New Roman" pitchFamily="18" charset="0"/>
              <a:cs typeface="Times New Roman" pitchFamily="18" charset="0"/>
            </a:endParaRPr>
          </a:p>
          <a:p>
            <a:pPr marL="0" indent="0" algn="just">
              <a:buNone/>
            </a:pPr>
            <a:r>
              <a:rPr lang="tr-TR" sz="3400" b="1" dirty="0" smtClean="0">
                <a:latin typeface="Times New Roman" pitchFamily="18" charset="0"/>
                <a:cs typeface="Times New Roman" pitchFamily="18" charset="0"/>
              </a:rPr>
              <a:t>Yurtdışından </a:t>
            </a:r>
            <a:r>
              <a:rPr lang="tr-TR" sz="3400" b="1" dirty="0">
                <a:latin typeface="Times New Roman" pitchFamily="18" charset="0"/>
                <a:cs typeface="Times New Roman" pitchFamily="18" charset="0"/>
              </a:rPr>
              <a:t>dönüş yaptıktan sonra teslim edilecek </a:t>
            </a:r>
            <a:r>
              <a:rPr lang="tr-TR" sz="3400" b="1" dirty="0" smtClean="0">
                <a:latin typeface="Times New Roman" pitchFamily="18" charset="0"/>
                <a:cs typeface="Times New Roman" pitchFamily="18" charset="0"/>
              </a:rPr>
              <a:t>evraklar:</a:t>
            </a:r>
          </a:p>
          <a:p>
            <a:pPr marL="0" indent="0" algn="just">
              <a:buNone/>
            </a:pPr>
            <a:r>
              <a:rPr lang="tr-TR" sz="3400" dirty="0" smtClean="0">
                <a:latin typeface="Times New Roman" pitchFamily="18" charset="0"/>
                <a:cs typeface="Times New Roman" pitchFamily="18" charset="0"/>
              </a:rPr>
              <a:t>1- Not durum belgesinin (</a:t>
            </a:r>
            <a:r>
              <a:rPr lang="tr-TR" sz="3400" dirty="0" err="1" smtClean="0">
                <a:latin typeface="Times New Roman" pitchFamily="18" charset="0"/>
                <a:cs typeface="Times New Roman" pitchFamily="18" charset="0"/>
              </a:rPr>
              <a:t>Transcript</a:t>
            </a:r>
            <a:r>
              <a:rPr lang="tr-TR" sz="3400" dirty="0" smtClean="0">
                <a:latin typeface="Times New Roman" pitchFamily="18" charset="0"/>
                <a:cs typeface="Times New Roman" pitchFamily="18" charset="0"/>
              </a:rPr>
              <a:t> of </a:t>
            </a:r>
            <a:r>
              <a:rPr lang="tr-TR" sz="3400" dirty="0" err="1" smtClean="0">
                <a:latin typeface="Times New Roman" pitchFamily="18" charset="0"/>
                <a:cs typeface="Times New Roman" pitchFamily="18" charset="0"/>
              </a:rPr>
              <a:t>Records</a:t>
            </a:r>
            <a:r>
              <a:rPr lang="tr-TR" sz="3400" dirty="0" smtClean="0">
                <a:latin typeface="Times New Roman" pitchFamily="18" charset="0"/>
                <a:cs typeface="Times New Roman" pitchFamily="18" charset="0"/>
              </a:rPr>
              <a:t>) aslı</a:t>
            </a:r>
          </a:p>
          <a:p>
            <a:pPr marL="0" indent="0" algn="just">
              <a:buNone/>
            </a:pPr>
            <a:r>
              <a:rPr lang="tr-TR" sz="3400" dirty="0">
                <a:latin typeface="Times New Roman" pitchFamily="18" charset="0"/>
                <a:cs typeface="Times New Roman" pitchFamily="18" charset="0"/>
              </a:rPr>
              <a:t>2</a:t>
            </a:r>
            <a:r>
              <a:rPr lang="tr-TR" sz="3400" dirty="0" smtClean="0">
                <a:latin typeface="Times New Roman" pitchFamily="18" charset="0"/>
                <a:cs typeface="Times New Roman" pitchFamily="18" charset="0"/>
              </a:rPr>
              <a:t>-Gidiş </a:t>
            </a:r>
            <a:r>
              <a:rPr lang="tr-TR" sz="3400" dirty="0">
                <a:latin typeface="Times New Roman" pitchFamily="18" charset="0"/>
                <a:cs typeface="Times New Roman" pitchFamily="18" charset="0"/>
              </a:rPr>
              <a:t>– Dönüş Teyit Belgesi’nin aslı (</a:t>
            </a:r>
            <a:r>
              <a:rPr lang="tr-TR" sz="3400" dirty="0" err="1">
                <a:latin typeface="Times New Roman" pitchFamily="18" charset="0"/>
                <a:cs typeface="Times New Roman" pitchFamily="18" charset="0"/>
              </a:rPr>
              <a:t>Confirmation</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Duration</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Sheet</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Certificate</a:t>
            </a:r>
            <a:r>
              <a:rPr lang="tr-TR" sz="3400" dirty="0">
                <a:latin typeface="Times New Roman" pitchFamily="18" charset="0"/>
                <a:cs typeface="Times New Roman" pitchFamily="18" charset="0"/>
              </a:rPr>
              <a:t>… </a:t>
            </a:r>
            <a:r>
              <a:rPr lang="tr-TR" sz="3400" dirty="0" err="1" smtClean="0">
                <a:latin typeface="Times New Roman" pitchFamily="18" charset="0"/>
                <a:cs typeface="Times New Roman" pitchFamily="18" charset="0"/>
              </a:rPr>
              <a:t>vs</a:t>
            </a:r>
            <a:r>
              <a:rPr lang="tr-TR" sz="3400" dirty="0" smtClean="0">
                <a:latin typeface="Times New Roman" pitchFamily="18" charset="0"/>
                <a:cs typeface="Times New Roman" pitchFamily="18" charset="0"/>
              </a:rPr>
              <a:t>)</a:t>
            </a:r>
          </a:p>
          <a:p>
            <a:pPr marL="0" indent="0" algn="just">
              <a:buNone/>
            </a:pPr>
            <a:r>
              <a:rPr lang="tr-TR" sz="3400" dirty="0" smtClean="0">
                <a:latin typeface="Times New Roman" pitchFamily="18" charset="0"/>
                <a:cs typeface="Times New Roman" pitchFamily="18" charset="0"/>
              </a:rPr>
              <a:t>3-Öğrenci </a:t>
            </a:r>
            <a:r>
              <a:rPr lang="tr-TR" sz="3400" dirty="0">
                <a:latin typeface="Times New Roman" pitchFamily="18" charset="0"/>
                <a:cs typeface="Times New Roman" pitchFamily="18" charset="0"/>
              </a:rPr>
              <a:t>Faaliyet Rapor </a:t>
            </a:r>
            <a:r>
              <a:rPr lang="tr-TR" sz="3400" dirty="0" smtClean="0">
                <a:latin typeface="Times New Roman" pitchFamily="18" charset="0"/>
                <a:cs typeface="Times New Roman" pitchFamily="18" charset="0"/>
              </a:rPr>
              <a:t>Formu</a:t>
            </a:r>
          </a:p>
          <a:p>
            <a:pPr marL="0" indent="0" algn="just">
              <a:buNone/>
            </a:pPr>
            <a:r>
              <a:rPr lang="tr-TR" sz="3400" dirty="0" smtClean="0">
                <a:latin typeface="Times New Roman" pitchFamily="18" charset="0"/>
                <a:cs typeface="Times New Roman" pitchFamily="18" charset="0"/>
              </a:rPr>
              <a:t>4- </a:t>
            </a:r>
            <a:r>
              <a:rPr lang="tr-TR" sz="3400" dirty="0">
                <a:latin typeface="Times New Roman" pitchFamily="18" charset="0"/>
                <a:cs typeface="Times New Roman" pitchFamily="18" charset="0"/>
              </a:rPr>
              <a:t>Pasaportun giriş-çıkış fotokopisi(Pasaport orijinal ibraz edilecek)</a:t>
            </a:r>
          </a:p>
          <a:p>
            <a:pPr lvl="0" algn="just"/>
            <a:endParaRPr lang="tr-TR" sz="3400" dirty="0">
              <a:latin typeface="Times New Roman" pitchFamily="18" charset="0"/>
              <a:cs typeface="Times New Roman" pitchFamily="18" charset="0"/>
            </a:endParaRPr>
          </a:p>
          <a:p>
            <a:pPr marL="0" indent="0" algn="just">
              <a:buNone/>
            </a:pPr>
            <a:r>
              <a:rPr lang="tr-TR" sz="3400" b="1" dirty="0">
                <a:latin typeface="Times New Roman" pitchFamily="18" charset="0"/>
                <a:cs typeface="Times New Roman" pitchFamily="18" charset="0"/>
              </a:rPr>
              <a:t>*Bu formlar </a:t>
            </a:r>
            <a:r>
              <a:rPr lang="tr-TR" sz="3400" b="1" u="sng" dirty="0" smtClean="0">
                <a:solidFill>
                  <a:srgbClr val="FF0000"/>
                </a:solidFill>
                <a:latin typeface="Times New Roman" pitchFamily="18" charset="0"/>
                <a:cs typeface="Times New Roman" pitchFamily="18" charset="0"/>
                <a:hlinkClick r:id="rId2"/>
              </a:rPr>
              <a:t>www.erasmus.klu.edu.tr</a:t>
            </a:r>
            <a:r>
              <a:rPr lang="tr-TR" sz="3400" b="1" u="sng" dirty="0" smtClean="0">
                <a:solidFill>
                  <a:srgbClr val="FF0000"/>
                </a:solidFill>
                <a:latin typeface="Times New Roman" pitchFamily="18" charset="0"/>
                <a:cs typeface="Times New Roman" pitchFamily="18" charset="0"/>
              </a:rPr>
              <a:t> </a:t>
            </a:r>
            <a:r>
              <a:rPr lang="tr-TR" sz="3400" b="1" dirty="0">
                <a:latin typeface="Times New Roman" pitchFamily="18" charset="0"/>
                <a:cs typeface="Times New Roman" pitchFamily="18" charset="0"/>
              </a:rPr>
              <a:t>adresinde Formlar-Belgeler bölümündedir.</a:t>
            </a:r>
            <a:endParaRPr lang="tr-TR" sz="3400" dirty="0">
              <a:latin typeface="Times New Roman" pitchFamily="18" charset="0"/>
              <a:cs typeface="Times New Roman" pitchFamily="18" charset="0"/>
            </a:endParaRPr>
          </a:p>
          <a:p>
            <a:pPr marL="0" indent="0" algn="just">
              <a:buNone/>
            </a:pPr>
            <a:r>
              <a:rPr lang="tr-TR" b="1" dirty="0">
                <a:latin typeface="Times New Roman" pitchFamily="18" charset="0"/>
                <a:cs typeface="Times New Roman" pitchFamily="18" charset="0"/>
              </a:rPr>
              <a:t/>
            </a:r>
            <a:br>
              <a:rPr lang="tr-TR" b="1" dirty="0">
                <a:latin typeface="Times New Roman" pitchFamily="18" charset="0"/>
                <a:cs typeface="Times New Roman" pitchFamily="18" charset="0"/>
              </a:rPr>
            </a:br>
            <a:endParaRPr lang="tr-TR"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437269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400600"/>
          </a:xfrm>
        </p:spPr>
        <p:txBody>
          <a:bodyPr>
            <a:normAutofit fontScale="77500" lnSpcReduction="20000"/>
          </a:bodyPr>
          <a:lstStyle/>
          <a:p>
            <a:pPr marL="0" lvl="0" indent="0">
              <a:buClr>
                <a:srgbClr val="0BD0D9"/>
              </a:buClr>
              <a:buNone/>
            </a:pPr>
            <a:r>
              <a:rPr lang="tr-TR" sz="2800" dirty="0">
                <a:solidFill>
                  <a:srgbClr val="04617B"/>
                </a:solidFill>
                <a:latin typeface="Calibri"/>
                <a:ea typeface="+mj-ea"/>
                <a:cs typeface="+mj-cs"/>
              </a:rPr>
              <a:t>ÖNEMLİ HUSUSLAR</a:t>
            </a:r>
            <a:endParaRPr lang="tr-TR" sz="2400" b="1" dirty="0" smtClean="0">
              <a:solidFill>
                <a:prstClr val="black"/>
              </a:solidFill>
              <a:latin typeface="Times New Roman" pitchFamily="18" charset="0"/>
              <a:cs typeface="Times New Roman" pitchFamily="18" charset="0"/>
            </a:endParaRPr>
          </a:p>
          <a:p>
            <a:pPr marL="0" lvl="0" indent="0" algn="just">
              <a:buClr>
                <a:srgbClr val="0BD0D9"/>
              </a:buClr>
              <a:buNone/>
            </a:pPr>
            <a:r>
              <a:rPr lang="tr-TR" sz="2400" b="1" dirty="0" smtClean="0">
                <a:solidFill>
                  <a:prstClr val="black"/>
                </a:solidFill>
                <a:latin typeface="Times New Roman" pitchFamily="18" charset="0"/>
                <a:cs typeface="Times New Roman" pitchFamily="18" charset="0"/>
              </a:rPr>
              <a:t>-</a:t>
            </a:r>
            <a:r>
              <a:rPr lang="tr-TR" sz="2400" b="1" dirty="0">
                <a:solidFill>
                  <a:prstClr val="black"/>
                </a:solidFill>
                <a:latin typeface="Times New Roman" pitchFamily="18" charset="0"/>
                <a:cs typeface="Times New Roman" pitchFamily="18" charset="0"/>
              </a:rPr>
              <a:t>Gerek İngilizce gerek gideceğiniz ülke dili olsun dil hazırlığı sağlanmalıdır.</a:t>
            </a:r>
          </a:p>
          <a:p>
            <a:pPr marL="0" lvl="0" indent="0" algn="just">
              <a:buClr>
                <a:srgbClr val="0BD0D9"/>
              </a:buClr>
              <a:buNone/>
            </a:pPr>
            <a:endParaRPr lang="tr-TR" sz="2400" b="1" dirty="0">
              <a:solidFill>
                <a:prstClr val="black"/>
              </a:solidFill>
              <a:latin typeface="Times New Roman" pitchFamily="18" charset="0"/>
              <a:cs typeface="Times New Roman" pitchFamily="18" charset="0"/>
            </a:endParaRPr>
          </a:p>
          <a:p>
            <a:pPr marL="0" lvl="0" indent="0" algn="just">
              <a:buClr>
                <a:srgbClr val="0BD0D9"/>
              </a:buClr>
              <a:buNone/>
            </a:pPr>
            <a:r>
              <a:rPr lang="tr-TR" sz="2400" b="1" dirty="0">
                <a:solidFill>
                  <a:prstClr val="black"/>
                </a:solidFill>
                <a:latin typeface="Times New Roman" pitchFamily="18" charset="0"/>
                <a:cs typeface="Times New Roman" pitchFamily="18" charset="0"/>
              </a:rPr>
              <a:t>-Başvuru esnasında okulunuzdan dil sertifikası istenirse, Erasmus Ofisinden talep etmeniz halinde girdiğiniz sınavdan aldığınız not karşılığı sertifikanız verilir.</a:t>
            </a:r>
          </a:p>
          <a:p>
            <a:pPr marL="0" lvl="0" indent="0" algn="just">
              <a:buClr>
                <a:srgbClr val="0BD0D9"/>
              </a:buClr>
              <a:buNone/>
            </a:pPr>
            <a:endParaRPr lang="tr-TR" sz="2400" b="1" dirty="0">
              <a:solidFill>
                <a:prstClr val="black"/>
              </a:solidFill>
              <a:latin typeface="Times New Roman" pitchFamily="18" charset="0"/>
              <a:cs typeface="Times New Roman" pitchFamily="18" charset="0"/>
            </a:endParaRPr>
          </a:p>
          <a:p>
            <a:pPr marL="0" lvl="0" indent="0" algn="just">
              <a:buClr>
                <a:srgbClr val="0BD0D9"/>
              </a:buClr>
              <a:buNone/>
            </a:pPr>
            <a:r>
              <a:rPr lang="tr-TR" sz="2400" b="1" dirty="0">
                <a:solidFill>
                  <a:prstClr val="black"/>
                </a:solidFill>
                <a:latin typeface="Times New Roman" pitchFamily="18" charset="0"/>
                <a:cs typeface="Times New Roman" pitchFamily="18" charset="0"/>
              </a:rPr>
              <a:t>-Başvuru evraklarınızı gönderdikten sonra (önce e-mail, teyit aldıktan sonra da posta ile) sizin başvurunuzu inceleyecekler ve sizi uygun görürlerse kabul mektubu göndereceklerdir</a:t>
            </a:r>
            <a:r>
              <a:rPr lang="tr-TR" sz="2400" b="1" dirty="0" smtClean="0">
                <a:solidFill>
                  <a:prstClr val="black"/>
                </a:solidFill>
                <a:latin typeface="Times New Roman" pitchFamily="18" charset="0"/>
                <a:cs typeface="Times New Roman" pitchFamily="18" charset="0"/>
              </a:rPr>
              <a:t>. Ancak karşı üniversitenin kriterlerini sağlamadığınız taktirde sizi kabul etmeyebilir.</a:t>
            </a:r>
            <a:endParaRPr lang="tr-TR" sz="2400" b="1" dirty="0">
              <a:solidFill>
                <a:prstClr val="black"/>
              </a:solidFill>
              <a:latin typeface="Times New Roman" pitchFamily="18" charset="0"/>
              <a:cs typeface="Times New Roman" pitchFamily="18" charset="0"/>
            </a:endParaRPr>
          </a:p>
          <a:p>
            <a:pPr marL="0" lvl="0" indent="0" algn="just">
              <a:buClr>
                <a:srgbClr val="0BD0D9"/>
              </a:buClr>
              <a:buNone/>
            </a:pPr>
            <a:endParaRPr lang="tr-TR" sz="2400" b="1" dirty="0">
              <a:solidFill>
                <a:prstClr val="black"/>
              </a:solidFill>
              <a:latin typeface="Times New Roman" pitchFamily="18" charset="0"/>
              <a:cs typeface="Times New Roman" pitchFamily="18" charset="0"/>
            </a:endParaRPr>
          </a:p>
          <a:p>
            <a:pPr marL="0" lvl="0" indent="0" algn="just">
              <a:buClr>
                <a:srgbClr val="0BD0D9"/>
              </a:buClr>
              <a:buNone/>
            </a:pPr>
            <a:r>
              <a:rPr lang="tr-TR" sz="2400" b="1" dirty="0">
                <a:solidFill>
                  <a:prstClr val="black"/>
                </a:solidFill>
                <a:latin typeface="Times New Roman" pitchFamily="18" charset="0"/>
                <a:cs typeface="Times New Roman" pitchFamily="18" charset="0"/>
              </a:rPr>
              <a:t>-Kabul mektubu geldikten sonra Erasmus Ofisimize ilgili evrakları getirmeniz gerekmektedir.</a:t>
            </a:r>
          </a:p>
          <a:p>
            <a:pPr marL="0" lvl="0" indent="0" algn="just">
              <a:buClr>
                <a:srgbClr val="0BD0D9"/>
              </a:buClr>
              <a:buNone/>
            </a:pPr>
            <a:endParaRPr lang="tr-TR" sz="2400" b="1" dirty="0">
              <a:solidFill>
                <a:prstClr val="black"/>
              </a:solidFill>
              <a:latin typeface="Times New Roman" pitchFamily="18" charset="0"/>
              <a:cs typeface="Times New Roman" pitchFamily="18" charset="0"/>
            </a:endParaRPr>
          </a:p>
          <a:p>
            <a:pPr marL="0" lvl="0" indent="0" algn="just">
              <a:buClr>
                <a:srgbClr val="0BD0D9"/>
              </a:buClr>
              <a:buNone/>
            </a:pPr>
            <a:r>
              <a:rPr lang="tr-TR" sz="2400" b="1" dirty="0">
                <a:solidFill>
                  <a:prstClr val="black"/>
                </a:solidFill>
                <a:latin typeface="Times New Roman" pitchFamily="18" charset="0"/>
                <a:cs typeface="Times New Roman" pitchFamily="18" charset="0"/>
              </a:rPr>
              <a:t>-Öğrenim Anlaşmasında (Learning </a:t>
            </a:r>
            <a:r>
              <a:rPr lang="tr-TR" sz="2400" b="1" dirty="0" err="1">
                <a:solidFill>
                  <a:prstClr val="black"/>
                </a:solidFill>
                <a:latin typeface="Times New Roman" pitchFamily="18" charset="0"/>
                <a:cs typeface="Times New Roman" pitchFamily="18" charset="0"/>
              </a:rPr>
              <a:t>Agreement</a:t>
            </a:r>
            <a:r>
              <a:rPr lang="tr-TR" sz="2400" b="1" dirty="0">
                <a:solidFill>
                  <a:prstClr val="black"/>
                </a:solidFill>
                <a:latin typeface="Times New Roman" pitchFamily="18" charset="0"/>
                <a:cs typeface="Times New Roman" pitchFamily="18" charset="0"/>
              </a:rPr>
              <a:t>) 30 ECTS=30 AKTS (+/-2) eşitliği sağlanmalıdır.</a:t>
            </a:r>
          </a:p>
          <a:p>
            <a:pPr marL="0" lvl="0" indent="0" algn="just">
              <a:buClr>
                <a:srgbClr val="0BD0D9"/>
              </a:buClr>
              <a:buNone/>
            </a:pPr>
            <a:endParaRPr lang="tr-TR" sz="2400" b="1" dirty="0">
              <a:solidFill>
                <a:prstClr val="black"/>
              </a:solidFill>
              <a:latin typeface="Times New Roman" pitchFamily="18" charset="0"/>
              <a:cs typeface="Times New Roman" pitchFamily="18" charset="0"/>
            </a:endParaRPr>
          </a:p>
          <a:p>
            <a:pPr marL="0" lvl="0" indent="0" algn="just">
              <a:buClr>
                <a:srgbClr val="0BD0D9"/>
              </a:buClr>
              <a:buNone/>
            </a:pPr>
            <a:r>
              <a:rPr lang="tr-TR" sz="2400" b="1" dirty="0">
                <a:solidFill>
                  <a:prstClr val="black"/>
                </a:solidFill>
                <a:latin typeface="Times New Roman" pitchFamily="18" charset="0"/>
                <a:cs typeface="Times New Roman" pitchFamily="18" charset="0"/>
              </a:rPr>
              <a:t>-Öğrenim hareketliliğinde Hibe </a:t>
            </a:r>
            <a:r>
              <a:rPr lang="tr-TR" sz="2400" b="1" dirty="0" err="1">
                <a:solidFill>
                  <a:prstClr val="black"/>
                </a:solidFill>
                <a:latin typeface="Times New Roman" pitchFamily="18" charset="0"/>
                <a:cs typeface="Times New Roman" pitchFamily="18" charset="0"/>
              </a:rPr>
              <a:t>hakediş</a:t>
            </a:r>
            <a:r>
              <a:rPr lang="tr-TR" sz="2400" b="1" dirty="0">
                <a:solidFill>
                  <a:prstClr val="black"/>
                </a:solidFill>
                <a:latin typeface="Times New Roman" pitchFamily="18" charset="0"/>
                <a:cs typeface="Times New Roman" pitchFamily="18" charset="0"/>
              </a:rPr>
              <a:t> ve </a:t>
            </a:r>
            <a:r>
              <a:rPr lang="tr-TR" sz="2400" b="1" dirty="0" err="1" smtClean="0">
                <a:solidFill>
                  <a:prstClr val="black"/>
                </a:solidFill>
                <a:latin typeface="Times New Roman" pitchFamily="18" charset="0"/>
                <a:cs typeface="Times New Roman" pitchFamily="18" charset="0"/>
              </a:rPr>
              <a:t>Erasmus’un</a:t>
            </a:r>
            <a:r>
              <a:rPr lang="tr-TR" sz="2400" b="1" dirty="0" smtClean="0">
                <a:solidFill>
                  <a:prstClr val="black"/>
                </a:solidFill>
                <a:latin typeface="Times New Roman" pitchFamily="18" charset="0"/>
                <a:cs typeface="Times New Roman" pitchFamily="18" charset="0"/>
              </a:rPr>
              <a:t> uzun </a:t>
            </a:r>
            <a:r>
              <a:rPr lang="tr-TR" sz="2400" b="1" dirty="0">
                <a:solidFill>
                  <a:prstClr val="black"/>
                </a:solidFill>
                <a:latin typeface="Times New Roman" pitchFamily="18" charset="0"/>
                <a:cs typeface="Times New Roman" pitchFamily="18" charset="0"/>
              </a:rPr>
              <a:t>geçerli olması için minimum 3 ay kalınması gerekmektedir.</a:t>
            </a:r>
          </a:p>
          <a:p>
            <a:pPr marL="0" indent="0">
              <a:buNone/>
            </a:pPr>
            <a:endParaRPr lang="tr-TR" dirty="0"/>
          </a:p>
        </p:txBody>
      </p:sp>
    </p:spTree>
    <p:extLst>
      <p:ext uri="{BB962C8B-B14F-4D97-AF65-F5344CB8AC3E}">
        <p14:creationId xmlns:p14="http://schemas.microsoft.com/office/powerpoint/2010/main" val="872146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5055840"/>
          </a:xfrm>
        </p:spPr>
        <p:txBody>
          <a:bodyPr>
            <a:normAutofit fontScale="70000" lnSpcReduction="20000"/>
          </a:bodyPr>
          <a:lstStyle/>
          <a:p>
            <a:pPr marL="0" indent="0" algn="just">
              <a:buNone/>
            </a:pPr>
            <a:r>
              <a:rPr lang="tr-TR" sz="2700" b="1" dirty="0">
                <a:latin typeface="Times New Roman" pitchFamily="18" charset="0"/>
                <a:cs typeface="Times New Roman" pitchFamily="18" charset="0"/>
              </a:rPr>
              <a:t>-Resmi tatil, dönem arası ve maksimum 1 haftalık ülkeden ayrılma durumunda kesinti olmaz.</a:t>
            </a:r>
          </a:p>
          <a:p>
            <a:pPr marL="0" indent="0" algn="just">
              <a:buNone/>
            </a:pPr>
            <a:endParaRPr lang="tr-TR" sz="2700" b="1" dirty="0">
              <a:latin typeface="Times New Roman" pitchFamily="18" charset="0"/>
              <a:cs typeface="Times New Roman" pitchFamily="18" charset="0"/>
            </a:endParaRPr>
          </a:p>
          <a:p>
            <a:pPr marL="0" indent="0" algn="just">
              <a:buNone/>
            </a:pPr>
            <a:r>
              <a:rPr lang="tr-TR" sz="2700" b="1" dirty="0">
                <a:latin typeface="Times New Roman" pitchFamily="18" charset="0"/>
                <a:cs typeface="Times New Roman" pitchFamily="18" charset="0"/>
              </a:rPr>
              <a:t>-Son sınıf öğrencileri; hareketlilik sonuna kadar mezun olmamak şartı vardır, bu nedenle 8nci dönemden sonra gitmek isteyenler ders bırakmak zorundadır. Dönüşte alınan tüm notlar (geçti ya da kaldı) sisteme işlenecektir.</a:t>
            </a:r>
          </a:p>
          <a:p>
            <a:pPr marL="0" indent="0" algn="just">
              <a:buNone/>
            </a:pPr>
            <a:endParaRPr lang="tr-TR" sz="2700" b="1" dirty="0">
              <a:latin typeface="Times New Roman" pitchFamily="18" charset="0"/>
              <a:cs typeface="Times New Roman" pitchFamily="18" charset="0"/>
            </a:endParaRPr>
          </a:p>
          <a:p>
            <a:pPr marL="0" indent="0" algn="just">
              <a:buNone/>
            </a:pPr>
            <a:r>
              <a:rPr lang="tr-TR" sz="2700" b="1" dirty="0">
                <a:latin typeface="Times New Roman" pitchFamily="18" charset="0"/>
                <a:cs typeface="Times New Roman" pitchFamily="18" charset="0"/>
              </a:rPr>
              <a:t>-Ziraat Bankası Euro hesabının kişinin kendi adına açılmış olması gerekmektedir.</a:t>
            </a:r>
          </a:p>
          <a:p>
            <a:pPr marL="0" indent="0" algn="just">
              <a:buNone/>
            </a:pPr>
            <a:endParaRPr lang="tr-TR" sz="2700" b="1" dirty="0">
              <a:latin typeface="Times New Roman" pitchFamily="18" charset="0"/>
              <a:cs typeface="Times New Roman" pitchFamily="18" charset="0"/>
            </a:endParaRPr>
          </a:p>
          <a:p>
            <a:pPr marL="0" indent="0" algn="just">
              <a:buNone/>
            </a:pPr>
            <a:r>
              <a:rPr lang="tr-TR" sz="2700" b="1" dirty="0">
                <a:latin typeface="Times New Roman" pitchFamily="18" charset="0"/>
                <a:cs typeface="Times New Roman" pitchFamily="18" charset="0"/>
              </a:rPr>
              <a:t>-Her ne kadar evraklar tamamlansa da ödeme Eylül’ün 15’ini geçebilir.</a:t>
            </a:r>
          </a:p>
          <a:p>
            <a:pPr marL="0" indent="0" algn="just">
              <a:buNone/>
            </a:pPr>
            <a:endParaRPr lang="tr-TR" sz="2700" b="1" dirty="0">
              <a:latin typeface="Times New Roman" pitchFamily="18" charset="0"/>
              <a:cs typeface="Times New Roman" pitchFamily="18" charset="0"/>
            </a:endParaRPr>
          </a:p>
          <a:p>
            <a:pPr marL="0" indent="0" algn="just">
              <a:buNone/>
            </a:pPr>
            <a:r>
              <a:rPr lang="tr-TR" sz="2700" b="1" dirty="0">
                <a:latin typeface="Times New Roman" pitchFamily="18" charset="0"/>
                <a:cs typeface="Times New Roman" pitchFamily="18" charset="0"/>
              </a:rPr>
              <a:t>-</a:t>
            </a:r>
            <a:r>
              <a:rPr lang="tr-TR" sz="2700" b="1" dirty="0" err="1">
                <a:latin typeface="Times New Roman" pitchFamily="18" charset="0"/>
                <a:cs typeface="Times New Roman" pitchFamily="18" charset="0"/>
              </a:rPr>
              <a:t>Erasmus</a:t>
            </a:r>
            <a:r>
              <a:rPr lang="tr-TR" sz="2700" b="1" dirty="0">
                <a:latin typeface="Times New Roman" pitchFamily="18" charset="0"/>
                <a:cs typeface="Times New Roman" pitchFamily="18" charset="0"/>
              </a:rPr>
              <a:t>+’ da her eğitim kademesinde toplamda en fazla 12 ay hibeli olarak faydalanılabilir.</a:t>
            </a:r>
          </a:p>
          <a:p>
            <a:pPr marL="0" indent="0" algn="just">
              <a:buNone/>
            </a:pPr>
            <a:endParaRPr lang="tr-TR" sz="2700" b="1" dirty="0">
              <a:latin typeface="Times New Roman" pitchFamily="18" charset="0"/>
              <a:cs typeface="Times New Roman" pitchFamily="18" charset="0"/>
            </a:endParaRPr>
          </a:p>
          <a:p>
            <a:pPr marL="0" indent="0" algn="just">
              <a:buNone/>
            </a:pPr>
            <a:r>
              <a:rPr lang="tr-TR" sz="2700" b="1" dirty="0">
                <a:latin typeface="Times New Roman" pitchFamily="18" charset="0"/>
                <a:cs typeface="Times New Roman" pitchFamily="18" charset="0"/>
              </a:rPr>
              <a:t>-Adınıza ofisimize gelen evraklarınızı web sitemizden (</a:t>
            </a:r>
            <a:r>
              <a:rPr lang="tr-TR" sz="2700" b="1" dirty="0" err="1">
                <a:latin typeface="Times New Roman" pitchFamily="18" charset="0"/>
                <a:cs typeface="Times New Roman" pitchFamily="18" charset="0"/>
              </a:rPr>
              <a:t>dökümanlar</a:t>
            </a:r>
            <a:r>
              <a:rPr lang="tr-TR" sz="2700" b="1" dirty="0">
                <a:latin typeface="Times New Roman" pitchFamily="18" charset="0"/>
                <a:cs typeface="Times New Roman" pitchFamily="18" charset="0"/>
              </a:rPr>
              <a:t>/resmi, </a:t>
            </a:r>
            <a:r>
              <a:rPr lang="tr-TR" sz="2700" b="1" dirty="0" err="1">
                <a:latin typeface="Times New Roman" pitchFamily="18" charset="0"/>
                <a:cs typeface="Times New Roman" pitchFamily="18" charset="0"/>
              </a:rPr>
              <a:t>Erasmus</a:t>
            </a:r>
            <a:r>
              <a:rPr lang="tr-TR" sz="2700" b="1" dirty="0">
                <a:latin typeface="Times New Roman" pitchFamily="18" charset="0"/>
                <a:cs typeface="Times New Roman" pitchFamily="18" charset="0"/>
              </a:rPr>
              <a:t> evrakları bölümünden) takip edebilirsiniz.</a:t>
            </a:r>
          </a:p>
          <a:p>
            <a:endParaRPr lang="tr-TR" dirty="0"/>
          </a:p>
        </p:txBody>
      </p:sp>
    </p:spTree>
    <p:extLst>
      <p:ext uri="{BB962C8B-B14F-4D97-AF65-F5344CB8AC3E}">
        <p14:creationId xmlns:p14="http://schemas.microsoft.com/office/powerpoint/2010/main" val="598167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lgn="just">
              <a:buNone/>
            </a:pP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Erasmus</a:t>
            </a:r>
            <a:r>
              <a:rPr lang="tr-TR" sz="2800" b="1" dirty="0" smtClean="0">
                <a:latin typeface="Times New Roman" pitchFamily="18" charset="0"/>
                <a:cs typeface="Times New Roman" pitchFamily="18" charset="0"/>
              </a:rPr>
              <a:t> öğrencisi olarak gideceğiniz üniversite ve ülkede üniversitemizi ve ülkemizi temsil ettiğinizi unutmamanızı,</a:t>
            </a:r>
            <a:endParaRPr lang="tr-TR" sz="2800" b="1" dirty="0">
              <a:latin typeface="Times New Roman" pitchFamily="18" charset="0"/>
              <a:cs typeface="Times New Roman" pitchFamily="18" charset="0"/>
            </a:endParaRPr>
          </a:p>
          <a:p>
            <a:pPr marL="0" indent="0" algn="just">
              <a:buNone/>
            </a:pPr>
            <a:endParaRPr lang="tr-TR" sz="2800" b="1" dirty="0">
              <a:latin typeface="Times New Roman" pitchFamily="18" charset="0"/>
              <a:cs typeface="Times New Roman" pitchFamily="18" charset="0"/>
            </a:endParaRPr>
          </a:p>
          <a:p>
            <a:pPr marL="0" indent="0" algn="just">
              <a:buNone/>
            </a:pPr>
            <a:r>
              <a:rPr lang="tr-TR" sz="2800" b="1" dirty="0" smtClean="0">
                <a:latin typeface="Times New Roman" pitchFamily="18" charset="0"/>
                <a:cs typeface="Times New Roman" pitchFamily="18" charset="0"/>
              </a:rPr>
              <a:t>- Döndüğünüzde </a:t>
            </a:r>
            <a:r>
              <a:rPr lang="tr-TR" sz="2800" b="1" dirty="0" err="1">
                <a:latin typeface="Times New Roman" pitchFamily="18" charset="0"/>
                <a:cs typeface="Times New Roman" pitchFamily="18" charset="0"/>
              </a:rPr>
              <a:t>buddy</a:t>
            </a:r>
            <a:r>
              <a:rPr lang="tr-TR" sz="2800" b="1" dirty="0">
                <a:latin typeface="Times New Roman" pitchFamily="18" charset="0"/>
                <a:cs typeface="Times New Roman" pitchFamily="18" charset="0"/>
              </a:rPr>
              <a:t> programı için </a:t>
            </a:r>
            <a:r>
              <a:rPr lang="tr-TR" sz="2800" b="1" dirty="0" smtClean="0">
                <a:latin typeface="Times New Roman" pitchFamily="18" charset="0"/>
                <a:cs typeface="Times New Roman" pitchFamily="18" charset="0"/>
              </a:rPr>
              <a:t>başvuru yapmanızı tavsiye ederiz.</a:t>
            </a:r>
            <a:endParaRPr lang="tr-TR" sz="2800" b="1" dirty="0">
              <a:latin typeface="Times New Roman" pitchFamily="18" charset="0"/>
              <a:cs typeface="Times New Roman" pitchFamily="18" charset="0"/>
            </a:endParaRPr>
          </a:p>
          <a:p>
            <a:pPr marL="0" indent="0" algn="just">
              <a:buNone/>
            </a:pPr>
            <a:endParaRPr lang="tr-TR" sz="2800" b="1" dirty="0">
              <a:latin typeface="Times New Roman" pitchFamily="18" charset="0"/>
              <a:cs typeface="Times New Roman" pitchFamily="18" charset="0"/>
            </a:endParaRPr>
          </a:p>
          <a:p>
            <a:pPr marL="0" indent="0" algn="just">
              <a:buNone/>
            </a:pP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Erasmus</a:t>
            </a:r>
            <a:r>
              <a:rPr lang="tr-TR" sz="2800" b="1" dirty="0" smtClean="0">
                <a:latin typeface="Times New Roman" pitchFamily="18" charset="0"/>
                <a:cs typeface="Times New Roman" pitchFamily="18" charset="0"/>
              </a:rPr>
              <a:t>+ Uygulama El </a:t>
            </a:r>
            <a:r>
              <a:rPr lang="tr-TR" sz="2800" b="1" dirty="0">
                <a:latin typeface="Times New Roman" pitchFamily="18" charset="0"/>
                <a:cs typeface="Times New Roman" pitchFamily="18" charset="0"/>
              </a:rPr>
              <a:t>Kitabını okumakla </a:t>
            </a:r>
            <a:r>
              <a:rPr lang="tr-TR" sz="2800" b="1" dirty="0" smtClean="0">
                <a:latin typeface="Times New Roman" pitchFamily="18" charset="0"/>
                <a:cs typeface="Times New Roman" pitchFamily="18" charset="0"/>
              </a:rPr>
              <a:t>yükümlüsünüz.</a:t>
            </a:r>
            <a:endParaRPr lang="tr-TR" sz="2800" b="1" dirty="0">
              <a:latin typeface="Times New Roman" pitchFamily="18" charset="0"/>
              <a:cs typeface="Times New Roman" pitchFamily="18" charset="0"/>
            </a:endParaRPr>
          </a:p>
          <a:p>
            <a:pPr marL="0" indent="0">
              <a:buNone/>
            </a:pPr>
            <a:endParaRPr lang="tr-TR" sz="2800" b="1" dirty="0">
              <a:latin typeface="Times New Roman" pitchFamily="18" charset="0"/>
              <a:cs typeface="Times New Roman" pitchFamily="18" charset="0"/>
            </a:endParaRPr>
          </a:p>
          <a:p>
            <a:pPr marL="0" indent="0">
              <a:buNone/>
            </a:pPr>
            <a:r>
              <a:rPr lang="tr-TR" b="1" dirty="0">
                <a:latin typeface="Times New Roman" pitchFamily="18" charset="0"/>
                <a:cs typeface="Times New Roman" pitchFamily="18" charset="0"/>
              </a:rPr>
              <a:t>				</a:t>
            </a:r>
          </a:p>
          <a:p>
            <a:endParaRPr lang="tr-TR" dirty="0"/>
          </a:p>
        </p:txBody>
      </p:sp>
    </p:spTree>
    <p:extLst>
      <p:ext uri="{BB962C8B-B14F-4D97-AF65-F5344CB8AC3E}">
        <p14:creationId xmlns:p14="http://schemas.microsoft.com/office/powerpoint/2010/main" val="8378749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4941</TotalTime>
  <Words>2241</Words>
  <Application>Microsoft Office PowerPoint</Application>
  <PresentationFormat>Ekran Gösterisi (4:3)</PresentationFormat>
  <Paragraphs>332</Paragraphs>
  <Slides>38</Slides>
  <Notes>0</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Akış</vt:lpstr>
      <vt:lpstr>       KIRKLARELİ ÜNİVERSİTESİ      ERASMUS+ PROGRAMI</vt:lpstr>
      <vt:lpstr>ERASMUS NEDİR ?</vt:lpstr>
      <vt:lpstr>ÖĞRENCİ HAREKETLİLİĞİ-STUDENT MOBILITY (SM) </vt:lpstr>
      <vt:lpstr>               Öğrenim Hareketliliği     Faaliyet Geçerlilik  Dönemi </vt:lpstr>
      <vt:lpstr>Hareketlilikten yararlanacak öğrencilerin seçiminde şu kriterler uygulanacaktır:</vt:lpstr>
      <vt:lpstr>     HANGİ AŞAMADA HANGİ EVRAKLARIN TESLİM EDİLMESİ GEREK</vt:lpstr>
      <vt:lpstr>PowerPoint Sunusu</vt:lpstr>
      <vt:lpstr>PowerPoint Sunusu</vt:lpstr>
      <vt:lpstr>PowerPoint Sunusu</vt:lpstr>
      <vt:lpstr>Süre hesaplamaları </vt:lpstr>
      <vt:lpstr>Erasmus+ döneminde 2016/2017 akademik yılı için öğrenci hareketliliğine ilişkin hibe rakamları aşağıdaki gibidir: </vt:lpstr>
      <vt:lpstr>                             Öğrenciye yapılacak  ödeme: </vt:lpstr>
      <vt:lpstr>Staj Hareketliliği:</vt:lpstr>
      <vt:lpstr>PowerPoint Sunusu</vt:lpstr>
      <vt:lpstr>PowerPoint Sunusu</vt:lpstr>
      <vt:lpstr>PowerPoint Sunusu</vt:lpstr>
      <vt:lpstr>PowerPoint Sunusu</vt:lpstr>
      <vt:lpstr>PowerPoint Sunusu</vt:lpstr>
      <vt:lpstr>Planlanan faaliyet dönemi tamamlanmadan dönülmesi: </vt:lpstr>
      <vt:lpstr>SIKÇA SORULAN SORULAR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SAKARYA ÜNİVERSİTESİ      ERASMUS+ PROGRAMI</dc:title>
  <dc:creator>Sau</dc:creator>
  <cp:lastModifiedBy>Asuss</cp:lastModifiedBy>
  <cp:revision>87</cp:revision>
  <dcterms:created xsi:type="dcterms:W3CDTF">2014-04-01T13:43:16Z</dcterms:created>
  <dcterms:modified xsi:type="dcterms:W3CDTF">2016-12-12T08:10:32Z</dcterms:modified>
</cp:coreProperties>
</file>