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28"/>
  </p:notesMasterIdLst>
  <p:handoutMasterIdLst>
    <p:handoutMasterId r:id="rId29"/>
  </p:handoutMasterIdLst>
  <p:sldIdLst>
    <p:sldId id="1504" r:id="rId2"/>
    <p:sldId id="1486" r:id="rId3"/>
    <p:sldId id="1485" r:id="rId4"/>
    <p:sldId id="1528" r:id="rId5"/>
    <p:sldId id="1545" r:id="rId6"/>
    <p:sldId id="1542" r:id="rId7"/>
    <p:sldId id="1544" r:id="rId8"/>
    <p:sldId id="1531" r:id="rId9"/>
    <p:sldId id="1549" r:id="rId10"/>
    <p:sldId id="1532" r:id="rId11"/>
    <p:sldId id="1529" r:id="rId12"/>
    <p:sldId id="1533" r:id="rId13"/>
    <p:sldId id="1536" r:id="rId14"/>
    <p:sldId id="1537" r:id="rId15"/>
    <p:sldId id="1539" r:id="rId16"/>
    <p:sldId id="1540" r:id="rId17"/>
    <p:sldId id="1541" r:id="rId18"/>
    <p:sldId id="1550" r:id="rId19"/>
    <p:sldId id="1551" r:id="rId20"/>
    <p:sldId id="1552" r:id="rId21"/>
    <p:sldId id="1553" r:id="rId22"/>
    <p:sldId id="1554" r:id="rId23"/>
    <p:sldId id="1555" r:id="rId24"/>
    <p:sldId id="1547" r:id="rId25"/>
    <p:sldId id="1557" r:id="rId26"/>
    <p:sldId id="1521" r:id="rId27"/>
  </p:sldIdLst>
  <p:sldSz cx="12192000" cy="6858000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etttin işeri" initials="ai" lastIdx="0" clrIdx="0">
    <p:extLst>
      <p:ext uri="{19B8F6BF-5375-455C-9EA6-DF929625EA0E}">
        <p15:presenceInfo xmlns:p15="http://schemas.microsoft.com/office/powerpoint/2012/main" userId="Alaetttin işer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003399"/>
    <a:srgbClr val="9A9AE6"/>
    <a:srgbClr val="333399"/>
    <a:srgbClr val="6666FF"/>
    <a:srgbClr val="3366CC"/>
    <a:srgbClr val="3399FF"/>
    <a:srgbClr val="B7DB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7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6888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3853" y="0"/>
            <a:ext cx="2972547" cy="496888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FBF373E3-83C0-4AAC-9430-8102D5EFE502}" type="datetimeFigureOut">
              <a:rPr lang="tr-TR" smtClean="0"/>
              <a:pPr/>
              <a:t>29.09.2022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972547" cy="496888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3853" y="9429751"/>
            <a:ext cx="2972547" cy="496888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0989B28B-0632-44F3-862E-40C1475469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3513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D807F85D-63D9-430C-A9B3-5D9D95127883}" type="datetimeFigureOut">
              <a:rPr lang="tr-TR" smtClean="0"/>
              <a:pPr/>
              <a:t>29.09.2022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77194"/>
            <a:ext cx="5486400" cy="390861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805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2F79E799-A1BA-4EA9-A705-1C8351B11E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872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1239838"/>
            <a:ext cx="5937250" cy="3340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604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0850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4488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0850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219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0850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6235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1239838"/>
            <a:ext cx="5937250" cy="3340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845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0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A361-06C1-4477-AFEE-7C647B789D6E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541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17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09601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72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97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21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45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69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94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646-9F45-4CA3-B5BC-AA342FBBB3B3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61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1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43" indent="0">
              <a:buFontTx/>
              <a:buNone/>
              <a:defRPr/>
            </a:lvl2pPr>
            <a:lvl3pPr marL="914485" indent="0">
              <a:buFontTx/>
              <a:buNone/>
              <a:defRPr/>
            </a:lvl3pPr>
            <a:lvl4pPr marL="1371728" indent="0">
              <a:buFontTx/>
              <a:buNone/>
              <a:defRPr/>
            </a:lvl4pPr>
            <a:lvl5pPr marL="182897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72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97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21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45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69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94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DCD-49EA-4B53-99EB-24BBE749C289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3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833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1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CE2-9ECD-44A1-9E0C-297B92CB8321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009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1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43" indent="0">
              <a:buFontTx/>
              <a:buNone/>
              <a:defRPr/>
            </a:lvl2pPr>
            <a:lvl3pPr marL="914485" indent="0">
              <a:buFontTx/>
              <a:buNone/>
              <a:defRPr/>
            </a:lvl3pPr>
            <a:lvl4pPr marL="1371728" indent="0">
              <a:buFontTx/>
              <a:buNone/>
              <a:defRPr/>
            </a:lvl4pPr>
            <a:lvl5pPr marL="182897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D75-DD1A-4AD3-AB3D-56EC0A6BC076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3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4710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43" indent="0">
              <a:buFontTx/>
              <a:buNone/>
              <a:defRPr/>
            </a:lvl2pPr>
            <a:lvl3pPr marL="914485" indent="0">
              <a:buFontTx/>
              <a:buNone/>
              <a:defRPr/>
            </a:lvl3pPr>
            <a:lvl4pPr marL="1371728" indent="0">
              <a:buFontTx/>
              <a:buNone/>
              <a:defRPr/>
            </a:lvl4pPr>
            <a:lvl5pPr marL="182897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C6EB-4648-41AB-9F79-B4CE9DF3CBDF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977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FF8C-E1D9-49F3-B05B-826D3CF52E33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301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6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6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666A-15D5-4A23-A6BB-B06D981A6B02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71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1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7011-8B3D-4006-9264-B1856B5580CE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57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3530130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72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97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21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45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69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94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3E0D-97BC-4267-BA14-76275D828996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15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1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8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607B-2288-412E-B40C-578824BC14AD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75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4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43" indent="0">
              <a:buNone/>
              <a:defRPr sz="2000" b="1"/>
            </a:lvl2pPr>
            <a:lvl3pPr marL="914485" indent="0">
              <a:buNone/>
              <a:defRPr sz="1800" b="1"/>
            </a:lvl3pPr>
            <a:lvl4pPr marL="1371728" indent="0">
              <a:buNone/>
              <a:defRPr sz="1600" b="1"/>
            </a:lvl4pPr>
            <a:lvl5pPr marL="1828971" indent="0">
              <a:buNone/>
              <a:defRPr sz="1600" b="1"/>
            </a:lvl5pPr>
            <a:lvl6pPr marL="2286214" indent="0">
              <a:buNone/>
              <a:defRPr sz="1600" b="1"/>
            </a:lvl6pPr>
            <a:lvl7pPr marL="2743456" indent="0">
              <a:buNone/>
              <a:defRPr sz="1600" b="1"/>
            </a:lvl7pPr>
            <a:lvl8pPr marL="3200699" indent="0">
              <a:buNone/>
              <a:defRPr sz="1600" b="1"/>
            </a:lvl8pPr>
            <a:lvl9pPr marL="365794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3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43" indent="0">
              <a:buNone/>
              <a:defRPr sz="2000" b="1"/>
            </a:lvl2pPr>
            <a:lvl3pPr marL="914485" indent="0">
              <a:buNone/>
              <a:defRPr sz="1800" b="1"/>
            </a:lvl3pPr>
            <a:lvl4pPr marL="1371728" indent="0">
              <a:buNone/>
              <a:defRPr sz="1600" b="1"/>
            </a:lvl4pPr>
            <a:lvl5pPr marL="1828971" indent="0">
              <a:buNone/>
              <a:defRPr sz="1600" b="1"/>
            </a:lvl5pPr>
            <a:lvl6pPr marL="2286214" indent="0">
              <a:buNone/>
              <a:defRPr sz="1600" b="1"/>
            </a:lvl6pPr>
            <a:lvl7pPr marL="2743456" indent="0">
              <a:buNone/>
              <a:defRPr sz="1600" b="1"/>
            </a:lvl7pPr>
            <a:lvl8pPr marL="3200699" indent="0">
              <a:buNone/>
              <a:defRPr sz="1600" b="1"/>
            </a:lvl8pPr>
            <a:lvl9pPr marL="365794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15D-287E-470C-BEC2-DD99143F2B3E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30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972-42E8-4C9F-B5E6-001260CCCC15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2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4666-CF4C-48CC-AE06-A8A661D5E814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48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9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1598614"/>
            <a:ext cx="3505199" cy="4262436"/>
          </a:xfrm>
        </p:spPr>
        <p:txBody>
          <a:bodyPr/>
          <a:lstStyle>
            <a:lvl1pPr marL="0" indent="0">
              <a:buNone/>
              <a:defRPr sz="1401"/>
            </a:lvl1pPr>
            <a:lvl2pPr marL="457243" indent="0">
              <a:buNone/>
              <a:defRPr sz="1200"/>
            </a:lvl2pPr>
            <a:lvl3pPr marL="914485" indent="0">
              <a:buNone/>
              <a:defRPr sz="1001"/>
            </a:lvl3pPr>
            <a:lvl4pPr marL="1371728" indent="0">
              <a:buNone/>
              <a:defRPr sz="900"/>
            </a:lvl4pPr>
            <a:lvl5pPr marL="1828971" indent="0">
              <a:buNone/>
              <a:defRPr sz="900"/>
            </a:lvl5pPr>
            <a:lvl6pPr marL="2286214" indent="0">
              <a:buNone/>
              <a:defRPr sz="900"/>
            </a:lvl6pPr>
            <a:lvl7pPr marL="2743456" indent="0">
              <a:buNone/>
              <a:defRPr sz="900"/>
            </a:lvl7pPr>
            <a:lvl8pPr marL="3200699" indent="0">
              <a:buNone/>
              <a:defRPr sz="900"/>
            </a:lvl8pPr>
            <a:lvl9pPr marL="365794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A2E-AD62-4D19-88D5-177703F2C42D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53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1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43" indent="0">
              <a:buNone/>
              <a:defRPr sz="1600"/>
            </a:lvl2pPr>
            <a:lvl3pPr marL="914485" indent="0">
              <a:buNone/>
              <a:defRPr sz="1600"/>
            </a:lvl3pPr>
            <a:lvl4pPr marL="1371728" indent="0">
              <a:buNone/>
              <a:defRPr sz="1600"/>
            </a:lvl4pPr>
            <a:lvl5pPr marL="1828971" indent="0">
              <a:buNone/>
              <a:defRPr sz="1600"/>
            </a:lvl5pPr>
            <a:lvl6pPr marL="2286214" indent="0">
              <a:buNone/>
              <a:defRPr sz="1600"/>
            </a:lvl6pPr>
            <a:lvl7pPr marL="2743456" indent="0">
              <a:buNone/>
              <a:defRPr sz="1600"/>
            </a:lvl7pPr>
            <a:lvl8pPr marL="3200699" indent="0">
              <a:buNone/>
              <a:defRPr sz="1600"/>
            </a:lvl8pPr>
            <a:lvl9pPr marL="3657942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9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43" indent="0">
              <a:buNone/>
              <a:defRPr sz="1200"/>
            </a:lvl2pPr>
            <a:lvl3pPr marL="914485" indent="0">
              <a:buNone/>
              <a:defRPr sz="1001"/>
            </a:lvl3pPr>
            <a:lvl4pPr marL="1371728" indent="0">
              <a:buNone/>
              <a:defRPr sz="900"/>
            </a:lvl4pPr>
            <a:lvl5pPr marL="1828971" indent="0">
              <a:buNone/>
              <a:defRPr sz="900"/>
            </a:lvl5pPr>
            <a:lvl6pPr marL="2286214" indent="0">
              <a:buNone/>
              <a:defRPr sz="900"/>
            </a:lvl6pPr>
            <a:lvl7pPr marL="2743456" indent="0">
              <a:buNone/>
              <a:defRPr sz="900"/>
            </a:lvl7pPr>
            <a:lvl8pPr marL="3200699" indent="0">
              <a:buNone/>
              <a:defRPr sz="900"/>
            </a:lvl8pPr>
            <a:lvl9pPr marL="365794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FE4B-59D7-4622-BCEA-F6D0C7AB84FF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32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1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5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1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00B6-797E-4712-9C84-AD7015428EA0}" type="datetime1">
              <a:rPr lang="tr-TR" smtClean="0"/>
              <a:pPr/>
              <a:t>29.09.2022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809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783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36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</p:sldLayoutIdLst>
  <p:hf sldNum="0" hdr="0" dt="0"/>
  <p:txStyles>
    <p:titleStyle>
      <a:lvl1pPr algn="l" defTabSz="457243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32" indent="-34293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3020" indent="-285777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107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350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593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836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2078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321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564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3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5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8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1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14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6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9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42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ath.klu.edu.t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u.edu.tr/" TargetMode="External"/><Relationship Id="rId2" Type="http://schemas.openxmlformats.org/officeDocument/2006/relationships/hyperlink" Target="http://math.klu.edu.tr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u.edu.tr/" TargetMode="External"/><Relationship Id="rId2" Type="http://schemas.openxmlformats.org/officeDocument/2006/relationships/hyperlink" Target="http://math.klu.edu.tr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642979"/>
            <a:ext cx="252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664277"/>
            <a:ext cx="252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kdörtgen 8"/>
          <p:cNvSpPr/>
          <p:nvPr/>
        </p:nvSpPr>
        <p:spPr>
          <a:xfrm>
            <a:off x="2520000" y="3078992"/>
            <a:ext cx="524164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0" algn="r">
              <a:spcAft>
                <a:spcPts val="600"/>
              </a:spcAft>
              <a:buClr>
                <a:srgbClr val="6666FF"/>
              </a:buClr>
            </a:pPr>
            <a:r>
              <a:rPr lang="en-US" sz="2000" b="1" spc="310" dirty="0" smtClean="0">
                <a:solidFill>
                  <a:srgbClr val="003399"/>
                </a:solidFill>
                <a:latin typeface="+mj-lt"/>
              </a:rPr>
              <a:t>MATEMATİK</a:t>
            </a:r>
            <a:r>
              <a:rPr lang="tr-TR" sz="2000" b="1" spc="310" dirty="0" smtClean="0">
                <a:solidFill>
                  <a:srgbClr val="003399"/>
                </a:solidFill>
                <a:latin typeface="+mj-lt"/>
              </a:rPr>
              <a:t> BÖLÜMÜ </a:t>
            </a:r>
          </a:p>
          <a:p>
            <a:pPr marL="542925" lvl="0" algn="r">
              <a:spcAft>
                <a:spcPts val="600"/>
              </a:spcAft>
              <a:buClr>
                <a:srgbClr val="6666FF"/>
              </a:buClr>
            </a:pPr>
            <a:r>
              <a:rPr lang="tr-TR" sz="2000" b="1" spc="31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Oryantasyon Programı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8612216" y="5339143"/>
            <a:ext cx="3414446" cy="11059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spc="200" dirty="0" err="1" smtClean="0">
                <a:solidFill>
                  <a:schemeClr val="bg1">
                    <a:lumMod val="50000"/>
                  </a:schemeClr>
                </a:solidFill>
              </a:rPr>
              <a:t>Matematik</a:t>
            </a:r>
            <a:r>
              <a:rPr lang="en-US" sz="1600" spc="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spc="200" dirty="0" err="1" smtClean="0">
                <a:solidFill>
                  <a:schemeClr val="bg1">
                    <a:lumMod val="50000"/>
                  </a:schemeClr>
                </a:solidFill>
              </a:rPr>
              <a:t>Bölümü</a:t>
            </a:r>
            <a:r>
              <a:rPr lang="tr-TR" sz="1600" spc="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r-TR" sz="1600" spc="200" dirty="0" smtClean="0">
                <a:solidFill>
                  <a:schemeClr val="bg1">
                    <a:lumMod val="50000"/>
                  </a:schemeClr>
                </a:solidFill>
              </a:rPr>
              <a:t>Bölüm Başkanlığı</a:t>
            </a:r>
            <a:endParaRPr lang="tr-TR" sz="1400" spc="5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8059232" y="3054151"/>
            <a:ext cx="4168769" cy="1226782"/>
            <a:chOff x="8059232" y="3054151"/>
            <a:chExt cx="4168769" cy="1226782"/>
          </a:xfrm>
        </p:grpSpPr>
        <p:sp>
          <p:nvSpPr>
            <p:cNvPr id="17" name="Dikdörtgen 16"/>
            <p:cNvSpPr/>
            <p:nvPr/>
          </p:nvSpPr>
          <p:spPr>
            <a:xfrm>
              <a:off x="9312000" y="3477854"/>
              <a:ext cx="2916000" cy="360000"/>
            </a:xfrm>
            <a:prstGeom prst="rect">
              <a:avLst/>
            </a:prstGeom>
            <a:gradFill>
              <a:gsLst>
                <a:gs pos="9000">
                  <a:srgbClr val="9999FF"/>
                </a:gs>
                <a:gs pos="10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271488" defTabSz="450892"/>
              <a:endParaRPr lang="tr-TR" sz="1600" b="1" dirty="0">
                <a:solidFill>
                  <a:schemeClr val="tx1"/>
                </a:solidFill>
              </a:endParaRPr>
            </a:p>
          </p:txBody>
        </p:sp>
        <p:pic>
          <p:nvPicPr>
            <p:cNvPr id="12" name="Resim 11" descr="tasarimci-aktas-kirklareli-nin-renklerini_o1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9232" y="3054151"/>
              <a:ext cx="1080000" cy="10682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Dikdörtgen 12"/>
            <p:cNvSpPr/>
            <p:nvPr/>
          </p:nvSpPr>
          <p:spPr>
            <a:xfrm>
              <a:off x="9349826" y="3078992"/>
              <a:ext cx="2878175" cy="276999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indent="-88900">
                <a:spcBef>
                  <a:spcPts val="600"/>
                </a:spcBef>
                <a:buClr>
                  <a:srgbClr val="6666FF"/>
                </a:buClr>
                <a:tabLst>
                  <a:tab pos="266700" algn="l"/>
                </a:tabLst>
              </a:pPr>
              <a:r>
                <a:rPr lang="tr-TR" sz="1200" b="1" spc="300" dirty="0" smtClean="0">
                  <a:solidFill>
                    <a:schemeClr val="bg1">
                      <a:lumMod val="65000"/>
                    </a:schemeClr>
                  </a:solidFill>
                </a:rPr>
                <a:t>Kırklareli Üniversitesi</a:t>
              </a:r>
              <a:endParaRPr lang="tr-TR" sz="1200" b="1" spc="3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" name="Dikdörtgen 1"/>
            <p:cNvSpPr/>
            <p:nvPr/>
          </p:nvSpPr>
          <p:spPr>
            <a:xfrm>
              <a:off x="9426273" y="4003934"/>
              <a:ext cx="268214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2925" indent="-542925">
                <a:buClr>
                  <a:srgbClr val="6666FF"/>
                </a:buClr>
              </a:pPr>
              <a:r>
                <a:rPr lang="tr-TR" sz="1200" i="1" spc="500" dirty="0">
                  <a:solidFill>
                    <a:srgbClr val="9A9AE6"/>
                  </a:solidFill>
                  <a:latin typeface="Harlow Solid Italic" panose="04030604020F02020D02" pitchFamily="82" charset="0"/>
                </a:rPr>
                <a:t>Bilgeliğe Yolculuk…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51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Bölümden Mezun Bir Öğrencinin Sahip Olacağı Yeterlikler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10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biliminin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alanlarında</a:t>
            </a:r>
            <a:r>
              <a:rPr lang="en-US" dirty="0" smtClean="0"/>
              <a:t> </a:t>
            </a:r>
            <a:r>
              <a:rPr lang="en-US" dirty="0" err="1" smtClean="0"/>
              <a:t>yeterliliğe</a:t>
            </a:r>
            <a:r>
              <a:rPr lang="en-US" dirty="0" smtClean="0"/>
              <a:t>,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Bu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r>
              <a:rPr lang="en-US" dirty="0" smtClean="0"/>
              <a:t> </a:t>
            </a:r>
            <a:r>
              <a:rPr lang="en-US" dirty="0" err="1" smtClean="0"/>
              <a:t>edebilecek</a:t>
            </a:r>
            <a:r>
              <a:rPr lang="en-US" dirty="0" smtClean="0"/>
              <a:t> 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olgunluğa</a:t>
            </a:r>
            <a:r>
              <a:rPr lang="en-US" dirty="0" smtClean="0"/>
              <a:t>,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Matematiksel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yapısına</a:t>
            </a:r>
            <a:r>
              <a:rPr lang="en-US" dirty="0" smtClean="0"/>
              <a:t>,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Problem </a:t>
            </a:r>
            <a:r>
              <a:rPr lang="en-US" dirty="0" err="1" smtClean="0"/>
              <a:t>çözme</a:t>
            </a:r>
            <a:r>
              <a:rPr lang="en-US" dirty="0" smtClean="0"/>
              <a:t> </a:t>
            </a:r>
            <a:r>
              <a:rPr lang="en-US" dirty="0" err="1" smtClean="0"/>
              <a:t>yete</a:t>
            </a:r>
            <a:r>
              <a:rPr lang="tr-TR" dirty="0" smtClean="0"/>
              <a:t>ne</a:t>
            </a:r>
            <a:r>
              <a:rPr lang="en-US" dirty="0" err="1" smtClean="0"/>
              <a:t>ğine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olacaklardır</a:t>
            </a:r>
            <a:r>
              <a:rPr lang="en-US" dirty="0" smtClean="0"/>
              <a:t>.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7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Bilimsel Araştırma ve Sosyal Sorumluluk Projeleri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11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Bilimsel araştırma projeleri:</a:t>
            </a:r>
            <a:r>
              <a:rPr lang="en-US" dirty="0" smtClean="0"/>
              <a:t> Her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elemanı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yayın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projelerini</a:t>
            </a:r>
            <a:r>
              <a:rPr lang="en-US" dirty="0" smtClean="0"/>
              <a:t> </a:t>
            </a:r>
            <a:r>
              <a:rPr lang="en-US" dirty="0" err="1" smtClean="0"/>
              <a:t>yürütmektedir</a:t>
            </a:r>
            <a:r>
              <a:rPr lang="en-US" dirty="0" smtClean="0"/>
              <a:t>.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Sosyal sorumluluk proje</a:t>
            </a:r>
            <a:r>
              <a:rPr lang="en-US" dirty="0" err="1" smtClean="0"/>
              <a:t>si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Edinme</a:t>
            </a:r>
            <a:r>
              <a:rPr lang="en-US" dirty="0" smtClean="0"/>
              <a:t> </a:t>
            </a:r>
            <a:r>
              <a:rPr lang="en-US" dirty="0" err="1" smtClean="0"/>
              <a:t>Sürecine</a:t>
            </a:r>
            <a:r>
              <a:rPr lang="en-US" dirty="0" smtClean="0"/>
              <a:t> </a:t>
            </a:r>
            <a:r>
              <a:rPr lang="en-US" dirty="0" err="1" smtClean="0"/>
              <a:t>Matematiksel</a:t>
            </a:r>
            <a:r>
              <a:rPr lang="en-US" dirty="0" smtClean="0"/>
              <a:t> </a:t>
            </a:r>
            <a:r>
              <a:rPr lang="en-US" dirty="0" err="1" smtClean="0"/>
              <a:t>Dokunuş</a:t>
            </a:r>
            <a:r>
              <a:rPr lang="en-US" dirty="0" smtClean="0"/>
              <a:t>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5219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 Verilen Dersler / Öğrencinin Seçebileceği Dersler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875091"/>
            <a:ext cx="3300972" cy="120032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12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en-US" sz="1400" b="1" spc="150" dirty="0" smtClean="0">
                <a:solidFill>
                  <a:srgbClr val="003366"/>
                </a:solidFill>
              </a:rPr>
              <a:t> </a:t>
            </a:r>
            <a:r>
              <a:rPr lang="tr-TR" sz="1400" b="1" spc="150" dirty="0" smtClean="0">
                <a:solidFill>
                  <a:srgbClr val="003366"/>
                </a:solidFill>
              </a:rPr>
              <a:t>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Bölüm</a:t>
            </a:r>
            <a:r>
              <a:rPr lang="en-US" dirty="0" smtClean="0"/>
              <a:t> internet </a:t>
            </a:r>
            <a:r>
              <a:rPr lang="en-US" dirty="0" err="1" smtClean="0"/>
              <a:t>adresi</a:t>
            </a:r>
            <a:r>
              <a:rPr lang="en-US" dirty="0" smtClean="0"/>
              <a:t>;  </a:t>
            </a:r>
            <a:r>
              <a:rPr lang="en-US" dirty="0" smtClean="0">
                <a:hlinkClick r:id="rId2"/>
              </a:rPr>
              <a:t>http://math.klu.edu.tr/</a:t>
            </a:r>
            <a:endParaRPr lang="en-US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Tabi</a:t>
            </a:r>
            <a:r>
              <a:rPr lang="en-US" dirty="0" smtClean="0"/>
              <a:t> </a:t>
            </a:r>
            <a:r>
              <a:rPr lang="en-US" dirty="0" err="1" smtClean="0"/>
              <a:t>olduğunuz</a:t>
            </a:r>
            <a:r>
              <a:rPr lang="en-US" dirty="0" smtClean="0"/>
              <a:t> </a:t>
            </a:r>
            <a:r>
              <a:rPr lang="en-US" dirty="0" err="1" smtClean="0"/>
              <a:t>müfredat</a:t>
            </a:r>
            <a:r>
              <a:rPr lang="en-US" dirty="0" smtClean="0"/>
              <a:t>;  </a:t>
            </a:r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yılınızın</a:t>
            </a:r>
            <a:r>
              <a:rPr lang="en-US" dirty="0" smtClean="0"/>
              <a:t> </a:t>
            </a:r>
            <a:r>
              <a:rPr lang="en-US" dirty="0" err="1" smtClean="0"/>
              <a:t>müfredatıdır</a:t>
            </a:r>
            <a:r>
              <a:rPr lang="en-US" dirty="0" smtClean="0"/>
              <a:t>.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Zorunlu Dersler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Seçmeli Dersler</a:t>
            </a:r>
          </a:p>
        </p:txBody>
      </p:sp>
    </p:spTree>
    <p:extLst>
      <p:ext uri="{BB962C8B-B14F-4D97-AF65-F5344CB8AC3E}">
        <p14:creationId xmlns:p14="http://schemas.microsoft.com/office/powerpoint/2010/main" val="163449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Mezuniyet Koşulları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13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Mezuniyet kredisi / AKTS</a:t>
            </a:r>
            <a:r>
              <a:rPr lang="en-US" dirty="0" smtClean="0"/>
              <a:t>; 240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Koşul</a:t>
            </a:r>
            <a:r>
              <a:rPr lang="en-US" dirty="0" err="1" smtClean="0"/>
              <a:t>lu</a:t>
            </a:r>
            <a:r>
              <a:rPr lang="tr-TR" dirty="0" smtClean="0"/>
              <a:t> ders</a:t>
            </a:r>
            <a:r>
              <a:rPr lang="en-US" dirty="0" err="1" smtClean="0"/>
              <a:t>imiz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r>
              <a:rPr lang="en-US" dirty="0" smtClean="0"/>
              <a:t>.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Mezun</a:t>
            </a:r>
            <a:r>
              <a:rPr lang="en-US" dirty="0" smtClean="0"/>
              <a:t> </a:t>
            </a:r>
            <a:r>
              <a:rPr lang="en-US" dirty="0" err="1" smtClean="0"/>
              <a:t>olabilmek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müfredatınızdaki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zorunlu</a:t>
            </a:r>
            <a:r>
              <a:rPr lang="en-US" dirty="0" smtClean="0"/>
              <a:t> </a:t>
            </a:r>
            <a:r>
              <a:rPr lang="en-US" dirty="0" err="1" smtClean="0"/>
              <a:t>dersleri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her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belirtilen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 smtClean="0"/>
              <a:t> </a:t>
            </a:r>
            <a:r>
              <a:rPr lang="en-US" dirty="0" err="1" smtClean="0"/>
              <a:t>seçmeli</a:t>
            </a:r>
            <a:r>
              <a:rPr lang="en-US" dirty="0" smtClean="0"/>
              <a:t> </a:t>
            </a:r>
            <a:r>
              <a:rPr lang="en-US" dirty="0" err="1" smtClean="0"/>
              <a:t>dersleri</a:t>
            </a:r>
            <a:r>
              <a:rPr lang="en-US" dirty="0" smtClean="0"/>
              <a:t> not </a:t>
            </a:r>
            <a:r>
              <a:rPr lang="en-US" dirty="0" err="1" smtClean="0"/>
              <a:t>ortalamanız</a:t>
            </a:r>
            <a:r>
              <a:rPr lang="en-US" dirty="0" smtClean="0"/>
              <a:t>  2.00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olacak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başarılı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vermeniz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geçmek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not </a:t>
            </a:r>
            <a:r>
              <a:rPr lang="en-US" dirty="0" err="1" smtClean="0"/>
              <a:t>ortalaması</a:t>
            </a:r>
            <a:r>
              <a:rPr lang="en-US" dirty="0" smtClean="0"/>
              <a:t> 1.80 dir.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sınıfın</a:t>
            </a:r>
            <a:r>
              <a:rPr lang="en-US" dirty="0" smtClean="0"/>
              <a:t> </a:t>
            </a:r>
            <a:r>
              <a:rPr lang="en-US" dirty="0" err="1" smtClean="0"/>
              <a:t>sonundan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her </a:t>
            </a:r>
            <a:r>
              <a:rPr lang="en-US" dirty="0" err="1" smtClean="0"/>
              <a:t>sene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 smtClean="0"/>
              <a:t>bakılan</a:t>
            </a:r>
            <a:r>
              <a:rPr lang="en-US" dirty="0" smtClean="0"/>
              <a:t> not </a:t>
            </a:r>
            <a:r>
              <a:rPr lang="en-US" dirty="0" err="1" smtClean="0"/>
              <a:t>ortalamanız</a:t>
            </a:r>
            <a:r>
              <a:rPr lang="en-US" dirty="0" smtClean="0"/>
              <a:t> 1.80’in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sınıftan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alamazsınız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667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Mezuniyet Sonrası İş Alanları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14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en-US" sz="1400" b="1" spc="150" dirty="0" smtClean="0">
                <a:solidFill>
                  <a:srgbClr val="003366"/>
                </a:solidFill>
              </a:rPr>
              <a:t> </a:t>
            </a:r>
            <a:r>
              <a:rPr lang="tr-TR" sz="1400" b="1" spc="150" dirty="0" smtClean="0">
                <a:solidFill>
                  <a:srgbClr val="003366"/>
                </a:solidFill>
              </a:rPr>
              <a:t>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Çoğu</a:t>
            </a:r>
            <a:r>
              <a:rPr lang="en-US" dirty="0" smtClean="0"/>
              <a:t> </a:t>
            </a:r>
            <a:r>
              <a:rPr lang="en-US" dirty="0" err="1" smtClean="0"/>
              <a:t>mezunumuz</a:t>
            </a:r>
            <a:r>
              <a:rPr lang="en-US" dirty="0" smtClean="0"/>
              <a:t> </a:t>
            </a:r>
            <a:r>
              <a:rPr lang="en-US" dirty="0" err="1" smtClean="0"/>
              <a:t>formasyon</a:t>
            </a:r>
            <a:r>
              <a:rPr lang="en-US" dirty="0" smtClean="0"/>
              <a:t> </a:t>
            </a:r>
            <a:r>
              <a:rPr lang="en-US" dirty="0" err="1" smtClean="0"/>
              <a:t>sertifikasını</a:t>
            </a:r>
            <a:r>
              <a:rPr lang="en-US" dirty="0" smtClean="0"/>
              <a:t> </a:t>
            </a:r>
            <a:r>
              <a:rPr lang="en-US" dirty="0" err="1" smtClean="0"/>
              <a:t>alıp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çalışmaktadır</a:t>
            </a:r>
            <a:r>
              <a:rPr lang="en-US" dirty="0" smtClean="0"/>
              <a:t>. 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lisans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doktora</a:t>
            </a:r>
            <a:r>
              <a:rPr lang="en-US" dirty="0" smtClean="0"/>
              <a:t> </a:t>
            </a:r>
            <a:r>
              <a:rPr lang="en-US" dirty="0" err="1" smtClean="0"/>
              <a:t>yapabilen</a:t>
            </a:r>
            <a:r>
              <a:rPr lang="en-US" dirty="0" smtClean="0"/>
              <a:t> </a:t>
            </a:r>
            <a:r>
              <a:rPr lang="en-US" dirty="0" err="1" smtClean="0"/>
              <a:t>mezunlarımız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kariyer</a:t>
            </a:r>
            <a:r>
              <a:rPr lang="en-US" dirty="0" smtClean="0"/>
              <a:t> </a:t>
            </a:r>
            <a:r>
              <a:rPr lang="en-US" dirty="0" err="1" smtClean="0"/>
              <a:t>şansı</a:t>
            </a:r>
            <a:r>
              <a:rPr lang="en-US" dirty="0" smtClean="0"/>
              <a:t> </a:t>
            </a:r>
            <a:r>
              <a:rPr lang="en-US" dirty="0" err="1" smtClean="0"/>
              <a:t>bulabilmektedir</a:t>
            </a:r>
            <a:r>
              <a:rPr lang="en-US" dirty="0" smtClean="0"/>
              <a:t>.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geliştiren</a:t>
            </a:r>
            <a:r>
              <a:rPr lang="en-US" dirty="0" smtClean="0"/>
              <a:t> </a:t>
            </a:r>
            <a:r>
              <a:rPr lang="en-US" dirty="0" err="1" smtClean="0"/>
              <a:t>mezunlarımız</a:t>
            </a:r>
            <a:r>
              <a:rPr lang="en-US" dirty="0" smtClean="0"/>
              <a:t> </a:t>
            </a:r>
            <a:r>
              <a:rPr lang="en-US" dirty="0" err="1" smtClean="0"/>
              <a:t>bankalarda</a:t>
            </a:r>
            <a:r>
              <a:rPr lang="en-US" dirty="0" smtClean="0"/>
              <a:t>, </a:t>
            </a:r>
            <a:r>
              <a:rPr lang="en-US" dirty="0" err="1" smtClean="0"/>
              <a:t>kamu,kurum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kuruluşlarda</a:t>
            </a:r>
            <a:r>
              <a:rPr lang="en-US" dirty="0" smtClean="0"/>
              <a:t> </a:t>
            </a:r>
            <a:r>
              <a:rPr lang="en-US" dirty="0" err="1" smtClean="0"/>
              <a:t>hatta</a:t>
            </a:r>
            <a:r>
              <a:rPr lang="en-US" dirty="0" smtClean="0"/>
              <a:t> </a:t>
            </a:r>
            <a:r>
              <a:rPr lang="en-US" dirty="0" err="1" smtClean="0"/>
              <a:t>yazılım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imkanı</a:t>
            </a:r>
            <a:r>
              <a:rPr lang="en-US" dirty="0" smtClean="0"/>
              <a:t>  </a:t>
            </a:r>
            <a:r>
              <a:rPr lang="en-US" dirty="0" err="1" smtClean="0"/>
              <a:t>bulabilirler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327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Öğrenci Danışmanlığı Sistemi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15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Danışman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r>
              <a:rPr lang="en-US" dirty="0" smtClean="0"/>
              <a:t>;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sisteminizde</a:t>
            </a:r>
            <a:r>
              <a:rPr lang="en-US" dirty="0" smtClean="0"/>
              <a:t> </a:t>
            </a:r>
            <a:r>
              <a:rPr lang="en-US" dirty="0" err="1" smtClean="0"/>
              <a:t>yazmaktadır</a:t>
            </a:r>
            <a:r>
              <a:rPr lang="en-US" dirty="0" smtClean="0"/>
              <a:t>.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Danışma</a:t>
            </a:r>
            <a:r>
              <a:rPr lang="en-US" dirty="0" smtClean="0"/>
              <a:t>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ofis</a:t>
            </a:r>
            <a:r>
              <a:rPr lang="tr-TR" dirty="0" smtClean="0"/>
              <a:t> günleri</a:t>
            </a:r>
            <a:r>
              <a:rPr lang="en-US" dirty="0" smtClean="0"/>
              <a:t>; </a:t>
            </a:r>
            <a:r>
              <a:rPr lang="en-US" dirty="0" err="1" smtClean="0"/>
              <a:t>sabit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olmamakla</a:t>
            </a:r>
            <a:r>
              <a:rPr lang="en-US" dirty="0" smtClean="0"/>
              <a:t> </a:t>
            </a:r>
            <a:r>
              <a:rPr lang="en-US" dirty="0" err="1" smtClean="0"/>
              <a:t>beraber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üyelerinin</a:t>
            </a:r>
            <a:r>
              <a:rPr lang="en-US" dirty="0" smtClean="0"/>
              <a:t> </a:t>
            </a:r>
            <a:r>
              <a:rPr lang="en-US" dirty="0" err="1" smtClean="0"/>
              <a:t>kapılarında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r>
              <a:rPr lang="en-US" dirty="0" smtClean="0"/>
              <a:t>, </a:t>
            </a:r>
            <a:r>
              <a:rPr lang="en-US" dirty="0" err="1" smtClean="0"/>
              <a:t>danışmanlık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ofis</a:t>
            </a:r>
            <a:r>
              <a:rPr lang="en-US" dirty="0" smtClean="0"/>
              <a:t> </a:t>
            </a:r>
            <a:r>
              <a:rPr lang="en-US" dirty="0" err="1" smtClean="0"/>
              <a:t>saatleri</a:t>
            </a:r>
            <a:r>
              <a:rPr lang="en-US" dirty="0" smtClean="0"/>
              <a:t>  </a:t>
            </a:r>
            <a:r>
              <a:rPr lang="en-US" dirty="0" err="1" smtClean="0"/>
              <a:t>asılacaktır</a:t>
            </a:r>
            <a:r>
              <a:rPr lang="en-US" dirty="0" smtClean="0"/>
              <a:t>.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8408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Öğrenci İşleri Hizmetleri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16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bölümü</a:t>
            </a:r>
            <a:r>
              <a:rPr lang="en-US" dirty="0" smtClean="0"/>
              <a:t> </a:t>
            </a:r>
            <a:r>
              <a:rPr lang="en-US" dirty="0" err="1" smtClean="0"/>
              <a:t>öğrencileriyle</a:t>
            </a:r>
            <a:r>
              <a:rPr lang="en-US" dirty="0" smtClean="0"/>
              <a:t> </a:t>
            </a:r>
            <a:r>
              <a:rPr lang="tr-TR" dirty="0" smtClean="0"/>
              <a:t>Turan </a:t>
            </a:r>
            <a:r>
              <a:rPr lang="en-US" dirty="0" err="1" smtClean="0"/>
              <a:t>Bey</a:t>
            </a:r>
            <a:r>
              <a:rPr lang="en-US" dirty="0" smtClean="0"/>
              <a:t> </a:t>
            </a:r>
            <a:r>
              <a:rPr lang="en-US" dirty="0" err="1" smtClean="0"/>
              <a:t>ilgilenmektedir</a:t>
            </a:r>
            <a:r>
              <a:rPr lang="en-US" dirty="0" smtClean="0"/>
              <a:t>.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Her </a:t>
            </a:r>
            <a:r>
              <a:rPr lang="en-US" dirty="0" err="1" smtClean="0"/>
              <a:t>türlü</a:t>
            </a:r>
            <a:r>
              <a:rPr lang="en-US" dirty="0" smtClean="0"/>
              <a:t> </a:t>
            </a:r>
            <a:r>
              <a:rPr lang="en-US" dirty="0" err="1" smtClean="0"/>
              <a:t>sorularınız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temsilcisi</a:t>
            </a:r>
            <a:r>
              <a:rPr lang="en-US" dirty="0" smtClean="0"/>
              <a:t> </a:t>
            </a:r>
            <a:r>
              <a:rPr lang="tr-TR" dirty="0" smtClean="0"/>
              <a:t>ile </a:t>
            </a:r>
            <a:r>
              <a:rPr lang="en-US" dirty="0" err="1" smtClean="0"/>
              <a:t>iletişime</a:t>
            </a:r>
            <a:r>
              <a:rPr lang="en-US" dirty="0" smtClean="0"/>
              <a:t> </a:t>
            </a:r>
            <a:r>
              <a:rPr lang="en-US" dirty="0" err="1" smtClean="0"/>
              <a:t>geçebilirsiniz</a:t>
            </a:r>
            <a:r>
              <a:rPr lang="en-US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110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17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b="1" dirty="0" smtClean="0"/>
              <a:t>Eğitim Öğretim İle İlgili</a:t>
            </a:r>
            <a:r>
              <a:rPr lang="tr-TR" dirty="0" smtClean="0"/>
              <a:t>: Kırklareli Üniversitesi Ön Lisans ve Lisans Eğitim Öğretim Yönetmeliği</a:t>
            </a:r>
            <a:r>
              <a:rPr lang="en-US" dirty="0" smtClean="0"/>
              <a:t> (</a:t>
            </a:r>
            <a:r>
              <a:rPr lang="en-US" dirty="0" err="1" smtClean="0"/>
              <a:t>Eğitim</a:t>
            </a:r>
            <a:r>
              <a:rPr lang="en-US" dirty="0" smtClean="0"/>
              <a:t>/</a:t>
            </a:r>
            <a:r>
              <a:rPr lang="en-US" dirty="0" err="1" smtClean="0"/>
              <a:t>Lisans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r>
              <a:rPr lang="en-US" dirty="0" smtClean="0"/>
              <a:t>/</a:t>
            </a:r>
            <a:r>
              <a:rPr lang="en-US" dirty="0" err="1" smtClean="0"/>
              <a:t>yönetmelikler</a:t>
            </a:r>
            <a:r>
              <a:rPr lang="en-US" dirty="0" smtClean="0"/>
              <a:t>)</a:t>
            </a:r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YÖK </a:t>
            </a:r>
            <a:r>
              <a:rPr lang="en-US" dirty="0" err="1" smtClean="0"/>
              <a:t>mevzuatı</a:t>
            </a:r>
            <a:r>
              <a:rPr lang="en-US" dirty="0" smtClean="0"/>
              <a:t> (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yönetmeliği</a:t>
            </a:r>
            <a:r>
              <a:rPr lang="en-US" dirty="0" smtClean="0"/>
              <a:t>) (</a:t>
            </a:r>
            <a:r>
              <a:rPr lang="en-US" dirty="0" err="1" smtClean="0"/>
              <a:t>Eğitim</a:t>
            </a:r>
            <a:r>
              <a:rPr lang="en-US" dirty="0" smtClean="0"/>
              <a:t>/</a:t>
            </a:r>
            <a:r>
              <a:rPr lang="en-US" dirty="0" err="1" smtClean="0"/>
              <a:t>Lisans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r>
              <a:rPr lang="en-US" dirty="0" smtClean="0"/>
              <a:t>/</a:t>
            </a:r>
            <a:r>
              <a:rPr lang="en-US" dirty="0" err="1" smtClean="0"/>
              <a:t>yönetmelikler</a:t>
            </a:r>
            <a:r>
              <a:rPr lang="en-US" dirty="0" smtClean="0"/>
              <a:t>)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b="1" dirty="0" smtClean="0"/>
              <a:t>Ulusal üst hukuk normları</a:t>
            </a:r>
            <a:r>
              <a:rPr lang="tr-TR" dirty="0" smtClean="0"/>
              <a:t>: anayasa, kanunlar,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Uluslararası hukuk normları,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18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yönetmeliği</a:t>
            </a:r>
            <a:endParaRPr lang="en-US" dirty="0" smtClean="0"/>
          </a:p>
          <a:p>
            <a:r>
              <a:rPr lang="en-US" b="1" dirty="0" err="1" smtClean="0"/>
              <a:t>Uyarma</a:t>
            </a:r>
            <a:r>
              <a:rPr lang="en-US" b="1" dirty="0" smtClean="0"/>
              <a:t> </a:t>
            </a:r>
            <a:r>
              <a:rPr lang="en-US" b="1" dirty="0" err="1" smtClean="0"/>
              <a:t>cezasını</a:t>
            </a:r>
            <a:r>
              <a:rPr lang="en-US" b="1" dirty="0" smtClean="0"/>
              <a:t> </a:t>
            </a:r>
            <a:r>
              <a:rPr lang="en-US" b="1" dirty="0" err="1" smtClean="0"/>
              <a:t>gerektiren</a:t>
            </a:r>
            <a:r>
              <a:rPr lang="en-US" b="1" dirty="0" smtClean="0"/>
              <a:t> </a:t>
            </a:r>
            <a:r>
              <a:rPr lang="en-US" b="1" dirty="0" err="1" smtClean="0"/>
              <a:t>disiplin</a:t>
            </a:r>
            <a:r>
              <a:rPr lang="en-US" b="1" dirty="0" smtClean="0"/>
              <a:t> </a:t>
            </a:r>
            <a:r>
              <a:rPr lang="en-US" b="1" dirty="0" err="1" smtClean="0"/>
              <a:t>suçları</a:t>
            </a:r>
            <a:endParaRPr lang="en-US" dirty="0" smtClean="0"/>
          </a:p>
          <a:p>
            <a:r>
              <a:rPr lang="en-US" b="1" dirty="0" smtClean="0"/>
              <a:t>MADDE 4 –</a:t>
            </a:r>
            <a:r>
              <a:rPr lang="en-US" dirty="0" smtClean="0"/>
              <a:t> (1) </a:t>
            </a:r>
            <a:r>
              <a:rPr lang="en-US" dirty="0" err="1" smtClean="0"/>
              <a:t>Uyarma</a:t>
            </a:r>
            <a:r>
              <a:rPr lang="en-US" dirty="0" smtClean="0"/>
              <a:t> </a:t>
            </a:r>
            <a:r>
              <a:rPr lang="en-US" dirty="0" err="1" smtClean="0"/>
              <a:t>cezasını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eylemler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yetkililerince</a:t>
            </a:r>
            <a:r>
              <a:rPr lang="en-US" dirty="0" smtClean="0"/>
              <a:t> </a:t>
            </a:r>
            <a:r>
              <a:rPr lang="en-US" dirty="0" err="1" smtClean="0"/>
              <a:t>sorulan</a:t>
            </a:r>
            <a:r>
              <a:rPr lang="en-US" dirty="0" smtClean="0"/>
              <a:t> </a:t>
            </a:r>
            <a:r>
              <a:rPr lang="en-US" dirty="0" err="1" smtClean="0"/>
              <a:t>hususları</a:t>
            </a:r>
            <a:r>
              <a:rPr lang="en-US" dirty="0" smtClean="0"/>
              <a:t> </a:t>
            </a:r>
            <a:r>
              <a:rPr lang="en-US" dirty="0" err="1" smtClean="0"/>
              <a:t>haklı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sebep</a:t>
            </a:r>
            <a:r>
              <a:rPr lang="en-US" dirty="0" smtClean="0"/>
              <a:t> </a:t>
            </a:r>
            <a:r>
              <a:rPr lang="en-US" dirty="0" err="1" smtClean="0"/>
              <a:t>olmadan</a:t>
            </a:r>
            <a:r>
              <a:rPr lang="en-US" dirty="0" smtClean="0"/>
              <a:t> </a:t>
            </a:r>
            <a:r>
              <a:rPr lang="en-US" dirty="0" err="1" smtClean="0"/>
              <a:t>zamanında</a:t>
            </a:r>
            <a:r>
              <a:rPr lang="en-US" dirty="0" smtClean="0"/>
              <a:t> </a:t>
            </a:r>
            <a:r>
              <a:rPr lang="en-US" dirty="0" err="1" smtClean="0"/>
              <a:t>cevaplandırmamak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yetkililerince</a:t>
            </a:r>
            <a:r>
              <a:rPr lang="en-US" dirty="0" smtClean="0"/>
              <a:t> </a:t>
            </a:r>
            <a:r>
              <a:rPr lang="en-US" dirty="0" err="1" smtClean="0"/>
              <a:t>tesbit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yerler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 </a:t>
            </a:r>
            <a:r>
              <a:rPr lang="en-US" dirty="0" err="1" smtClean="0"/>
              <a:t>ilan</a:t>
            </a:r>
            <a:r>
              <a:rPr lang="en-US" dirty="0" smtClean="0"/>
              <a:t> </a:t>
            </a:r>
            <a:r>
              <a:rPr lang="en-US" dirty="0" err="1" smtClean="0"/>
              <a:t>asmak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c)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kurumunun</a:t>
            </a:r>
            <a:r>
              <a:rPr lang="en-US" dirty="0" smtClean="0"/>
              <a:t> </a:t>
            </a:r>
            <a:r>
              <a:rPr lang="en-US" dirty="0" err="1" smtClean="0"/>
              <a:t>izniyle</a:t>
            </a:r>
            <a:r>
              <a:rPr lang="en-US" dirty="0" smtClean="0"/>
              <a:t> </a:t>
            </a:r>
            <a:r>
              <a:rPr lang="en-US" dirty="0" err="1" smtClean="0"/>
              <a:t>asılmış</a:t>
            </a:r>
            <a:r>
              <a:rPr lang="en-US" dirty="0" smtClean="0"/>
              <a:t> </a:t>
            </a:r>
            <a:r>
              <a:rPr lang="en-US" dirty="0" err="1" smtClean="0"/>
              <a:t>duyuruları</a:t>
            </a:r>
            <a:r>
              <a:rPr lang="en-US" dirty="0" smtClean="0"/>
              <a:t>, program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benzerlerini</a:t>
            </a:r>
            <a:r>
              <a:rPr lang="en-US" dirty="0" smtClean="0"/>
              <a:t> </a:t>
            </a:r>
            <a:r>
              <a:rPr lang="en-US" dirty="0" err="1" smtClean="0"/>
              <a:t>koparmak</a:t>
            </a:r>
            <a:r>
              <a:rPr lang="en-US" dirty="0" smtClean="0"/>
              <a:t>, </a:t>
            </a:r>
            <a:r>
              <a:rPr lang="en-US" dirty="0" err="1" smtClean="0"/>
              <a:t>yırtmak</a:t>
            </a:r>
            <a:r>
              <a:rPr lang="en-US" dirty="0" smtClean="0"/>
              <a:t>, </a:t>
            </a:r>
            <a:r>
              <a:rPr lang="en-US" dirty="0" err="1" smtClean="0"/>
              <a:t>değiştirmek</a:t>
            </a:r>
            <a:r>
              <a:rPr lang="en-US" dirty="0" smtClean="0"/>
              <a:t>, </a:t>
            </a:r>
            <a:r>
              <a:rPr lang="en-US" dirty="0" err="1" smtClean="0"/>
              <a:t>karalamak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kirletmek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Kınama</a:t>
            </a:r>
            <a:r>
              <a:rPr lang="en-US" b="1" dirty="0" smtClean="0"/>
              <a:t> </a:t>
            </a:r>
            <a:r>
              <a:rPr lang="en-US" b="1" dirty="0" err="1" smtClean="0"/>
              <a:t>cezasını</a:t>
            </a:r>
            <a:r>
              <a:rPr lang="en-US" b="1" dirty="0" smtClean="0"/>
              <a:t> </a:t>
            </a:r>
            <a:r>
              <a:rPr lang="en-US" b="1" dirty="0" err="1" smtClean="0"/>
              <a:t>gerektiren</a:t>
            </a:r>
            <a:r>
              <a:rPr lang="en-US" b="1" dirty="0" smtClean="0"/>
              <a:t> </a:t>
            </a:r>
            <a:r>
              <a:rPr lang="en-US" b="1" dirty="0" err="1" smtClean="0"/>
              <a:t>disiplin</a:t>
            </a:r>
            <a:r>
              <a:rPr lang="en-US" b="1" dirty="0" smtClean="0"/>
              <a:t> </a:t>
            </a:r>
            <a:r>
              <a:rPr lang="en-US" b="1" dirty="0" err="1" smtClean="0"/>
              <a:t>suçları</a:t>
            </a:r>
            <a:endParaRPr lang="en-US" dirty="0" smtClean="0"/>
          </a:p>
          <a:p>
            <a:r>
              <a:rPr lang="en-US" b="1" dirty="0" smtClean="0"/>
              <a:t>MADDE 5 –</a:t>
            </a:r>
            <a:r>
              <a:rPr lang="en-US" dirty="0" smtClean="0"/>
              <a:t> (1) </a:t>
            </a:r>
            <a:r>
              <a:rPr lang="en-US" dirty="0" err="1" smtClean="0"/>
              <a:t>Kınama</a:t>
            </a:r>
            <a:r>
              <a:rPr lang="en-US" dirty="0" smtClean="0"/>
              <a:t> </a:t>
            </a:r>
            <a:r>
              <a:rPr lang="en-US" dirty="0" err="1" smtClean="0"/>
              <a:t>cezasını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eylemler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yetkililerince</a:t>
            </a:r>
            <a:r>
              <a:rPr lang="en-US" dirty="0" smtClean="0"/>
              <a:t> </a:t>
            </a:r>
            <a:r>
              <a:rPr lang="en-US" dirty="0" err="1" smtClean="0"/>
              <a:t>istenilen</a:t>
            </a:r>
            <a:r>
              <a:rPr lang="en-US" dirty="0" smtClean="0"/>
              <a:t> </a:t>
            </a:r>
            <a:r>
              <a:rPr lang="en-US" dirty="0" err="1" smtClean="0"/>
              <a:t>bilgileri</a:t>
            </a:r>
            <a:r>
              <a:rPr lang="en-US" dirty="0" smtClean="0"/>
              <a:t> </a:t>
            </a:r>
            <a:r>
              <a:rPr lang="en-US" dirty="0" err="1" smtClean="0"/>
              <a:t>eksik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yanlış</a:t>
            </a:r>
            <a:r>
              <a:rPr lang="en-US" dirty="0" smtClean="0"/>
              <a:t> </a:t>
            </a:r>
            <a:r>
              <a:rPr lang="en-US" dirty="0" err="1" smtClean="0"/>
              <a:t>bildirmek</a:t>
            </a:r>
            <a:r>
              <a:rPr lang="en-US" dirty="0" smtClean="0"/>
              <a:t>,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Ders</a:t>
            </a:r>
            <a:r>
              <a:rPr lang="en-US" dirty="0" smtClean="0"/>
              <a:t>, </a:t>
            </a:r>
            <a:r>
              <a:rPr lang="en-US" dirty="0" err="1" smtClean="0"/>
              <a:t>seminer</a:t>
            </a:r>
            <a:r>
              <a:rPr lang="en-US" dirty="0" smtClean="0"/>
              <a:t>, </a:t>
            </a:r>
            <a:r>
              <a:rPr lang="en-US" dirty="0" err="1" smtClean="0"/>
              <a:t>uygulama</a:t>
            </a:r>
            <a:r>
              <a:rPr lang="en-US" dirty="0" smtClean="0"/>
              <a:t>, </a:t>
            </a:r>
            <a:r>
              <a:rPr lang="en-US" dirty="0" err="1" smtClean="0"/>
              <a:t>laboratuvar</a:t>
            </a:r>
            <a:r>
              <a:rPr lang="en-US" dirty="0" smtClean="0"/>
              <a:t>, </a:t>
            </a:r>
            <a:r>
              <a:rPr lang="en-US" dirty="0" err="1" smtClean="0"/>
              <a:t>atölye</a:t>
            </a:r>
            <a:r>
              <a:rPr lang="en-US" dirty="0" smtClean="0"/>
              <a:t> </a:t>
            </a:r>
            <a:r>
              <a:rPr lang="en-US" dirty="0" err="1" smtClean="0"/>
              <a:t>çalışması</a:t>
            </a:r>
            <a:r>
              <a:rPr lang="en-US" dirty="0" smtClean="0"/>
              <a:t>, 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toplantı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konferans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düzenini</a:t>
            </a:r>
            <a:r>
              <a:rPr lang="en-US" dirty="0" smtClean="0"/>
              <a:t> </a:t>
            </a:r>
            <a:r>
              <a:rPr lang="en-US" dirty="0" err="1" smtClean="0"/>
              <a:t>bozmak</a:t>
            </a:r>
            <a:r>
              <a:rPr lang="en-US" dirty="0" smtClean="0"/>
              <a:t>,</a:t>
            </a:r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19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c) </a:t>
            </a:r>
            <a:r>
              <a:rPr lang="en-US" b="1" dirty="0" smtClean="0"/>
              <a:t>(Değişik:RG-7/11/2013-28814)</a:t>
            </a:r>
            <a:r>
              <a:rPr lang="en-US" b="1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izinsiz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bildiri</a:t>
            </a:r>
            <a:r>
              <a:rPr lang="en-US" dirty="0" smtClean="0"/>
              <a:t> </a:t>
            </a:r>
            <a:r>
              <a:rPr lang="en-US" dirty="0" err="1" smtClean="0"/>
              <a:t>dağıtmak</a:t>
            </a:r>
            <a:r>
              <a:rPr lang="en-US" dirty="0" smtClean="0"/>
              <a:t>, </a:t>
            </a:r>
            <a:r>
              <a:rPr lang="en-US" dirty="0" err="1" smtClean="0"/>
              <a:t>afiş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pankart</a:t>
            </a:r>
            <a:r>
              <a:rPr lang="en-US" dirty="0" smtClean="0"/>
              <a:t> </a:t>
            </a:r>
            <a:r>
              <a:rPr lang="en-US" dirty="0" err="1" smtClean="0"/>
              <a:t>asmak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ç)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kurumunca</a:t>
            </a:r>
            <a:r>
              <a:rPr lang="en-US" dirty="0" smtClean="0"/>
              <a:t> </a:t>
            </a:r>
            <a:r>
              <a:rPr lang="en-US" dirty="0" err="1" smtClean="0"/>
              <a:t>asılmış</a:t>
            </a:r>
            <a:r>
              <a:rPr lang="en-US" dirty="0" smtClean="0"/>
              <a:t> </a:t>
            </a:r>
            <a:r>
              <a:rPr lang="en-US" dirty="0" err="1" smtClean="0"/>
              <a:t>duyuruları</a:t>
            </a:r>
            <a:r>
              <a:rPr lang="en-US" dirty="0" smtClean="0"/>
              <a:t>, program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benzerlerini</a:t>
            </a:r>
            <a:r>
              <a:rPr lang="en-US" dirty="0" smtClean="0"/>
              <a:t> </a:t>
            </a:r>
            <a:r>
              <a:rPr lang="en-US" dirty="0" err="1" smtClean="0"/>
              <a:t>koparmak</a:t>
            </a:r>
            <a:r>
              <a:rPr lang="en-US" dirty="0" smtClean="0"/>
              <a:t>, </a:t>
            </a:r>
            <a:r>
              <a:rPr lang="en-US" dirty="0" err="1" smtClean="0"/>
              <a:t>yırtmak</a:t>
            </a:r>
            <a:r>
              <a:rPr lang="en-US" dirty="0" smtClean="0"/>
              <a:t>, </a:t>
            </a:r>
            <a:r>
              <a:rPr lang="en-US" dirty="0" err="1" smtClean="0"/>
              <a:t>değiştirmek</a:t>
            </a:r>
            <a:r>
              <a:rPr lang="en-US" dirty="0" smtClean="0"/>
              <a:t>, </a:t>
            </a:r>
            <a:r>
              <a:rPr lang="en-US" dirty="0" err="1" smtClean="0"/>
              <a:t>karalamak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kirletmek</a:t>
            </a:r>
            <a:r>
              <a:rPr lang="en-US" dirty="0" smtClean="0"/>
              <a:t>,</a:t>
            </a:r>
          </a:p>
          <a:p>
            <a:r>
              <a:rPr lang="en-US" b="1" dirty="0" smtClean="0"/>
              <a:t>d) </a:t>
            </a:r>
            <a:r>
              <a:rPr lang="en-US" b="1" dirty="0" err="1" smtClean="0"/>
              <a:t>Sınavlarda</a:t>
            </a:r>
            <a:r>
              <a:rPr lang="en-US" b="1" dirty="0" smtClean="0"/>
              <a:t> </a:t>
            </a:r>
            <a:r>
              <a:rPr lang="en-US" b="1" dirty="0" err="1" smtClean="0"/>
              <a:t>kopyaya</a:t>
            </a:r>
            <a:r>
              <a:rPr lang="en-US" b="1" dirty="0" smtClean="0"/>
              <a:t> </a:t>
            </a:r>
            <a:r>
              <a:rPr lang="en-US" b="1" dirty="0" err="1" smtClean="0"/>
              <a:t>teşebbüs</a:t>
            </a:r>
            <a:r>
              <a:rPr lang="en-US" b="1" dirty="0" smtClean="0"/>
              <a:t> </a:t>
            </a:r>
            <a:r>
              <a:rPr lang="en-US" b="1" dirty="0" err="1" smtClean="0"/>
              <a:t>etmek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Yükseköğretim</a:t>
            </a:r>
            <a:r>
              <a:rPr lang="en-US" b="1" dirty="0" smtClean="0"/>
              <a:t> </a:t>
            </a:r>
            <a:r>
              <a:rPr lang="en-US" b="1" dirty="0" err="1" smtClean="0"/>
              <a:t>kurumundan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haftadan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aya</a:t>
            </a:r>
            <a:r>
              <a:rPr lang="en-US" b="1" dirty="0" smtClean="0"/>
              <a:t> </a:t>
            </a:r>
            <a:r>
              <a:rPr lang="en-US" b="1" dirty="0" err="1" smtClean="0"/>
              <a:t>kadar</a:t>
            </a:r>
            <a:r>
              <a:rPr lang="en-US" b="1" dirty="0" smtClean="0"/>
              <a:t> </a:t>
            </a:r>
            <a:r>
              <a:rPr lang="en-US" b="1" dirty="0" err="1" smtClean="0"/>
              <a:t>uzaklaştırma</a:t>
            </a:r>
            <a:r>
              <a:rPr lang="en-US" b="1" dirty="0" smtClean="0"/>
              <a:t> </a:t>
            </a:r>
            <a:r>
              <a:rPr lang="en-US" b="1" dirty="0" err="1" smtClean="0"/>
              <a:t>cezasını</a:t>
            </a:r>
            <a:r>
              <a:rPr lang="en-US" b="1" dirty="0" smtClean="0"/>
              <a:t> </a:t>
            </a:r>
            <a:r>
              <a:rPr lang="en-US" b="1" dirty="0" err="1" smtClean="0"/>
              <a:t>gerektiren</a:t>
            </a:r>
            <a:r>
              <a:rPr lang="en-US" b="1" dirty="0" smtClean="0"/>
              <a:t> </a:t>
            </a:r>
            <a:r>
              <a:rPr lang="en-US" b="1" dirty="0" err="1" smtClean="0"/>
              <a:t>disiplin</a:t>
            </a:r>
            <a:r>
              <a:rPr lang="en-US" b="1" dirty="0" smtClean="0"/>
              <a:t> </a:t>
            </a:r>
            <a:r>
              <a:rPr lang="en-US" b="1" dirty="0" err="1" smtClean="0"/>
              <a:t>suçları</a:t>
            </a:r>
            <a:endParaRPr lang="en-US" dirty="0" smtClean="0"/>
          </a:p>
          <a:p>
            <a:r>
              <a:rPr lang="en-US" b="1" dirty="0" smtClean="0"/>
              <a:t>MADDE 6 –</a:t>
            </a:r>
            <a:r>
              <a:rPr lang="en-US" dirty="0" smtClean="0"/>
              <a:t> (1)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haftadan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aya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uzaklaştırma</a:t>
            </a:r>
            <a:r>
              <a:rPr lang="en-US" dirty="0" smtClean="0"/>
              <a:t> </a:t>
            </a:r>
            <a:r>
              <a:rPr lang="en-US" dirty="0" err="1" smtClean="0"/>
              <a:t>cezasını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eylemler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a)  </a:t>
            </a:r>
            <a:r>
              <a:rPr lang="en-US" b="1" dirty="0" smtClean="0"/>
              <a:t>(Değişik:RG-23/12/2016-29927) </a:t>
            </a:r>
            <a:r>
              <a:rPr lang="en-US" dirty="0" err="1" smtClean="0"/>
              <a:t>Öğrenme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öğretme</a:t>
            </a:r>
            <a:r>
              <a:rPr lang="en-US" dirty="0" smtClean="0"/>
              <a:t> </a:t>
            </a:r>
            <a:r>
              <a:rPr lang="en-US" dirty="0" err="1" smtClean="0"/>
              <a:t>hürriyetini</a:t>
            </a:r>
            <a:r>
              <a:rPr lang="en-US" dirty="0" smtClean="0"/>
              <a:t> </a:t>
            </a:r>
            <a:r>
              <a:rPr lang="en-US" dirty="0" err="1" smtClean="0"/>
              <a:t>engelleyici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kurumlarının</a:t>
            </a:r>
            <a:r>
              <a:rPr lang="en-US" dirty="0" smtClean="0"/>
              <a:t> </a:t>
            </a:r>
            <a:r>
              <a:rPr lang="en-US" dirty="0" err="1" smtClean="0"/>
              <a:t>işleyiş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huzurunu</a:t>
            </a:r>
            <a:r>
              <a:rPr lang="en-US" dirty="0" smtClean="0"/>
              <a:t> </a:t>
            </a:r>
            <a:r>
              <a:rPr lang="en-US" dirty="0" err="1" smtClean="0"/>
              <a:t>bozucu</a:t>
            </a:r>
            <a:r>
              <a:rPr lang="en-US" dirty="0" smtClean="0"/>
              <a:t> </a:t>
            </a:r>
            <a:r>
              <a:rPr lang="en-US" dirty="0" err="1" smtClean="0"/>
              <a:t>eylemlerde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soruşturmalarının</a:t>
            </a:r>
            <a:r>
              <a:rPr lang="en-US" dirty="0" smtClean="0"/>
              <a:t> </a:t>
            </a:r>
            <a:r>
              <a:rPr lang="en-US" dirty="0" err="1" smtClean="0"/>
              <a:t>sağlıklı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yürütülmesini</a:t>
            </a:r>
            <a:r>
              <a:rPr lang="en-US" dirty="0" smtClean="0"/>
              <a:t> </a:t>
            </a:r>
            <a:r>
              <a:rPr lang="en-US" dirty="0" err="1" smtClean="0"/>
              <a:t>engellemek</a:t>
            </a:r>
            <a:r>
              <a:rPr lang="en-US" dirty="0" smtClean="0"/>
              <a:t>,</a:t>
            </a:r>
          </a:p>
          <a:p>
            <a:r>
              <a:rPr lang="en-US" dirty="0" smtClean="0"/>
              <a:t>c)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kurumundan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kendine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belgeyi</a:t>
            </a:r>
            <a:r>
              <a:rPr lang="en-US" dirty="0" smtClean="0"/>
              <a:t> </a:t>
            </a:r>
            <a:r>
              <a:rPr lang="en-US" dirty="0" err="1" smtClean="0"/>
              <a:t>başkasına</a:t>
            </a:r>
            <a:r>
              <a:rPr lang="en-US" dirty="0" smtClean="0"/>
              <a:t> </a:t>
            </a:r>
            <a:r>
              <a:rPr lang="en-US" dirty="0" err="1" smtClean="0"/>
              <a:t>vererek</a:t>
            </a:r>
            <a:r>
              <a:rPr lang="en-US" dirty="0" smtClean="0"/>
              <a:t> </a:t>
            </a:r>
            <a:r>
              <a:rPr lang="en-US" dirty="0" err="1" smtClean="0"/>
              <a:t>kullandırmak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başkasına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belgeyi</a:t>
            </a:r>
            <a:r>
              <a:rPr lang="en-US" dirty="0" smtClean="0"/>
              <a:t> </a:t>
            </a:r>
            <a:r>
              <a:rPr lang="en-US" dirty="0" err="1" smtClean="0"/>
              <a:t>kullanmak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ç)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</a:t>
            </a:r>
            <a:r>
              <a:rPr lang="en-US" dirty="0" smtClean="0"/>
              <a:t>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şeref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haysiyetini</a:t>
            </a:r>
            <a:r>
              <a:rPr lang="en-US" dirty="0" smtClean="0"/>
              <a:t> </a:t>
            </a:r>
            <a:r>
              <a:rPr lang="en-US" dirty="0" err="1" smtClean="0"/>
              <a:t>zedeleyen</a:t>
            </a:r>
            <a:r>
              <a:rPr lang="en-US" dirty="0" smtClean="0"/>
              <a:t> </a:t>
            </a:r>
            <a:r>
              <a:rPr lang="en-US" dirty="0" err="1" smtClean="0"/>
              <a:t>sözlü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eylemlerde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,</a:t>
            </a:r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465179"/>
            <a:ext cx="540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486477"/>
            <a:ext cx="540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kdörtgen 11"/>
          <p:cNvSpPr/>
          <p:nvPr/>
        </p:nvSpPr>
        <p:spPr>
          <a:xfrm>
            <a:off x="5473203" y="3099946"/>
            <a:ext cx="6732000" cy="396000"/>
          </a:xfrm>
          <a:prstGeom prst="rect">
            <a:avLst/>
          </a:prstGeom>
          <a:solidFill>
            <a:schemeClr val="tx2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76213" defTabSz="466768">
              <a:tabLst>
                <a:tab pos="1971675" algn="l"/>
                <a:tab pos="1978025" algn="l"/>
              </a:tabLst>
            </a:pPr>
            <a:r>
              <a:rPr lang="tr-TR" sz="2000" b="1" spc="250" dirty="0" smtClean="0">
                <a:solidFill>
                  <a:srgbClr val="003366"/>
                </a:solidFill>
              </a:rPr>
              <a:t>Sunum &amp; </a:t>
            </a:r>
            <a:r>
              <a:rPr lang="tr-TR" sz="2000" b="1" spc="250" dirty="0" smtClean="0">
                <a:solidFill>
                  <a:srgbClr val="6666FF"/>
                </a:solidFill>
              </a:rPr>
              <a:t>Kapsam</a:t>
            </a:r>
            <a:endParaRPr lang="tr-TR" sz="2000" b="1" spc="250" dirty="0">
              <a:solidFill>
                <a:srgbClr val="6666FF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5715235" y="3818946"/>
            <a:ext cx="5010373" cy="84638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360363" indent="-274638" algn="just">
              <a:spcBef>
                <a:spcPts val="601"/>
              </a:spcBef>
              <a:spcAft>
                <a:spcPts val="1200"/>
              </a:spcAft>
              <a:buClr>
                <a:srgbClr val="9999FF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</a:rPr>
              <a:t>Fen </a:t>
            </a:r>
            <a:r>
              <a:rPr lang="en-US" sz="2000" dirty="0" err="1" smtClean="0">
                <a:solidFill>
                  <a:srgbClr val="002060"/>
                </a:solidFill>
              </a:rPr>
              <a:t>Edebiyat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tr-TR" sz="2000" dirty="0" smtClean="0">
                <a:solidFill>
                  <a:srgbClr val="002060"/>
                </a:solidFill>
              </a:rPr>
              <a:t>Fakültesi Tanıtımı</a:t>
            </a:r>
          </a:p>
          <a:p>
            <a:pPr marL="360363" indent="-274638" algn="just">
              <a:spcBef>
                <a:spcPts val="601"/>
              </a:spcBef>
              <a:spcAft>
                <a:spcPts val="1200"/>
              </a:spcAft>
              <a:buClr>
                <a:srgbClr val="9999FF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rgbClr val="002060"/>
                </a:solidFill>
              </a:rPr>
              <a:t>Matematik</a:t>
            </a:r>
            <a:r>
              <a:rPr lang="tr-TR" sz="2000" dirty="0" smtClean="0">
                <a:solidFill>
                  <a:srgbClr val="002060"/>
                </a:solidFill>
              </a:rPr>
              <a:t> Bölümü Tanıtımı</a:t>
            </a:r>
          </a:p>
        </p:txBody>
      </p:sp>
    </p:spTree>
    <p:extLst>
      <p:ext uri="{BB962C8B-B14F-4D97-AF65-F5344CB8AC3E}">
        <p14:creationId xmlns:p14="http://schemas.microsoft.com/office/powerpoint/2010/main" val="344983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20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595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personelinin</a:t>
            </a:r>
            <a:r>
              <a:rPr lang="en-US" dirty="0" smtClean="0"/>
              <a:t>,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, </a:t>
            </a:r>
            <a:r>
              <a:rPr lang="en-US" dirty="0" err="1" smtClean="0"/>
              <a:t>şeref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haysiyetini</a:t>
            </a:r>
            <a:r>
              <a:rPr lang="en-US" dirty="0" smtClean="0"/>
              <a:t> </a:t>
            </a:r>
            <a:r>
              <a:rPr lang="en-US" dirty="0" err="1" smtClean="0"/>
              <a:t>zedeleyen</a:t>
            </a:r>
            <a:r>
              <a:rPr lang="en-US" dirty="0" smtClean="0"/>
              <a:t> </a:t>
            </a:r>
            <a:r>
              <a:rPr lang="en-US" dirty="0" err="1" smtClean="0"/>
              <a:t>sözlü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eylemlerde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e)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</a:t>
            </a:r>
            <a:r>
              <a:rPr lang="en-US" dirty="0" smtClean="0"/>
              <a:t> </a:t>
            </a:r>
            <a:r>
              <a:rPr lang="en-US" dirty="0" err="1" smtClean="0"/>
              <a:t>alkollü</a:t>
            </a:r>
            <a:r>
              <a:rPr lang="en-US" dirty="0" smtClean="0"/>
              <a:t> </a:t>
            </a:r>
            <a:r>
              <a:rPr lang="en-US" dirty="0" err="1" smtClean="0"/>
              <a:t>içki</a:t>
            </a:r>
            <a:r>
              <a:rPr lang="en-US" dirty="0" smtClean="0"/>
              <a:t> </a:t>
            </a:r>
            <a:r>
              <a:rPr lang="en-US" dirty="0" err="1" smtClean="0"/>
              <a:t>içmek</a:t>
            </a:r>
            <a:r>
              <a:rPr lang="en-US" dirty="0" smtClean="0"/>
              <a:t>,</a:t>
            </a:r>
          </a:p>
          <a:p>
            <a:r>
              <a:rPr lang="en-US" dirty="0" smtClean="0"/>
              <a:t>f)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kapalı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mahallerde</a:t>
            </a:r>
            <a:r>
              <a:rPr lang="en-US" dirty="0" smtClean="0"/>
              <a:t> </a:t>
            </a:r>
            <a:r>
              <a:rPr lang="en-US" dirty="0" err="1" smtClean="0"/>
              <a:t>yetkililerden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almadan</a:t>
            </a:r>
            <a:r>
              <a:rPr lang="en-US" dirty="0" smtClean="0"/>
              <a:t> </a:t>
            </a:r>
            <a:r>
              <a:rPr lang="en-US" dirty="0" err="1" smtClean="0"/>
              <a:t>toplantılar</a:t>
            </a:r>
            <a:r>
              <a:rPr lang="en-US" dirty="0" smtClean="0"/>
              <a:t> </a:t>
            </a:r>
            <a:r>
              <a:rPr lang="en-US" dirty="0" err="1" smtClean="0"/>
              <a:t>düzenlemek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Yükseköğretim</a:t>
            </a:r>
            <a:r>
              <a:rPr lang="en-US" b="1" dirty="0" smtClean="0"/>
              <a:t> </a:t>
            </a:r>
            <a:r>
              <a:rPr lang="en-US" b="1" dirty="0" err="1" smtClean="0"/>
              <a:t>kurumundan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yarıyıl</a:t>
            </a:r>
            <a:r>
              <a:rPr lang="en-US" b="1" dirty="0" smtClean="0"/>
              <a:t> </a:t>
            </a:r>
            <a:r>
              <a:rPr lang="en-US" b="1" dirty="0" err="1" smtClean="0"/>
              <a:t>için</a:t>
            </a:r>
            <a:r>
              <a:rPr lang="en-US" b="1" dirty="0" smtClean="0"/>
              <a:t> </a:t>
            </a:r>
            <a:r>
              <a:rPr lang="en-US" b="1" dirty="0" err="1" smtClean="0"/>
              <a:t>uzaklaştırma</a:t>
            </a:r>
            <a:r>
              <a:rPr lang="en-US" b="1" dirty="0" smtClean="0"/>
              <a:t> </a:t>
            </a:r>
            <a:r>
              <a:rPr lang="en-US" b="1" dirty="0" err="1" smtClean="0"/>
              <a:t>cezasını</a:t>
            </a:r>
            <a:r>
              <a:rPr lang="en-US" b="1" dirty="0" smtClean="0"/>
              <a:t> </a:t>
            </a:r>
            <a:r>
              <a:rPr lang="en-US" b="1" dirty="0" err="1" smtClean="0"/>
              <a:t>gerektiren</a:t>
            </a:r>
            <a:r>
              <a:rPr lang="en-US" b="1" dirty="0" smtClean="0"/>
              <a:t> </a:t>
            </a:r>
            <a:r>
              <a:rPr lang="en-US" b="1" dirty="0" err="1" smtClean="0"/>
              <a:t>disiplin</a:t>
            </a:r>
            <a:r>
              <a:rPr lang="en-US" b="1" dirty="0" smtClean="0"/>
              <a:t> </a:t>
            </a:r>
            <a:r>
              <a:rPr lang="en-US" b="1" dirty="0" err="1" smtClean="0"/>
              <a:t>suçları</a:t>
            </a:r>
            <a:endParaRPr lang="en-US" dirty="0" smtClean="0"/>
          </a:p>
          <a:p>
            <a:r>
              <a:rPr lang="en-US" b="1" dirty="0" smtClean="0"/>
              <a:t>MADDE 7 –</a:t>
            </a:r>
            <a:r>
              <a:rPr lang="en-US" dirty="0" smtClean="0"/>
              <a:t> (1)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yarıyıl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uzaklaştırma</a:t>
            </a:r>
            <a:r>
              <a:rPr lang="en-US" dirty="0" smtClean="0"/>
              <a:t> </a:t>
            </a:r>
            <a:r>
              <a:rPr lang="en-US" dirty="0" err="1" smtClean="0"/>
              <a:t>cezasını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eylemler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personeli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öğrencilerini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,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kurumlarında</a:t>
            </a:r>
            <a:r>
              <a:rPr lang="en-US" dirty="0" smtClean="0"/>
              <a:t> </a:t>
            </a:r>
            <a:r>
              <a:rPr lang="en-US" dirty="0" err="1" smtClean="0"/>
              <a:t>işgal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benzeri</a:t>
            </a:r>
            <a:r>
              <a:rPr lang="en-US" dirty="0" smtClean="0"/>
              <a:t> </a:t>
            </a:r>
            <a:r>
              <a:rPr lang="en-US" dirty="0" err="1" smtClean="0"/>
              <a:t>fiillerle</a:t>
            </a:r>
            <a:r>
              <a:rPr lang="en-US" dirty="0" smtClean="0"/>
              <a:t>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kurumunun</a:t>
            </a:r>
            <a:r>
              <a:rPr lang="en-US" dirty="0" smtClean="0"/>
              <a:t> </a:t>
            </a:r>
            <a:r>
              <a:rPr lang="en-US" dirty="0" err="1" smtClean="0"/>
              <a:t>hizmetlerini</a:t>
            </a:r>
            <a:r>
              <a:rPr lang="en-US" dirty="0" smtClean="0"/>
              <a:t> </a:t>
            </a:r>
            <a:r>
              <a:rPr lang="en-US" dirty="0" err="1" smtClean="0"/>
              <a:t>engelleyici</a:t>
            </a:r>
            <a:r>
              <a:rPr lang="en-US" dirty="0" smtClean="0"/>
              <a:t> </a:t>
            </a:r>
            <a:r>
              <a:rPr lang="en-US" dirty="0" err="1" smtClean="0"/>
              <a:t>eylemlerde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c)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personeli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öğrencilerine</a:t>
            </a:r>
            <a:r>
              <a:rPr lang="en-US" dirty="0" smtClean="0"/>
              <a:t> </a:t>
            </a:r>
            <a:r>
              <a:rPr lang="en-US" dirty="0" err="1" smtClean="0"/>
              <a:t>fiili</a:t>
            </a:r>
            <a:r>
              <a:rPr lang="en-US" dirty="0" smtClean="0"/>
              <a:t> </a:t>
            </a:r>
            <a:r>
              <a:rPr lang="en-US" dirty="0" err="1" smtClean="0"/>
              <a:t>saldırıda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ç)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kurumlarında</a:t>
            </a:r>
            <a:r>
              <a:rPr lang="en-US" dirty="0" smtClean="0"/>
              <a:t> </a:t>
            </a:r>
            <a:r>
              <a:rPr lang="en-US" dirty="0" err="1" smtClean="0"/>
              <a:t>hırsızlık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d)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bünyesinde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bina</a:t>
            </a:r>
            <a:r>
              <a:rPr lang="en-US" dirty="0" smtClean="0"/>
              <a:t>, </a:t>
            </a:r>
            <a:r>
              <a:rPr lang="en-US" dirty="0" err="1" smtClean="0"/>
              <a:t>demirbaş</a:t>
            </a:r>
            <a:r>
              <a:rPr lang="en-US" dirty="0" smtClean="0"/>
              <a:t> </a:t>
            </a:r>
            <a:r>
              <a:rPr lang="en-US" dirty="0" err="1" smtClean="0"/>
              <a:t>eşya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benzeri</a:t>
            </a:r>
            <a:r>
              <a:rPr lang="en-US" dirty="0" smtClean="0"/>
              <a:t> </a:t>
            </a:r>
            <a:r>
              <a:rPr lang="en-US" dirty="0" err="1" smtClean="0"/>
              <a:t>malzemeyi</a:t>
            </a:r>
            <a:r>
              <a:rPr lang="en-US" dirty="0" smtClean="0"/>
              <a:t> </a:t>
            </a:r>
            <a:r>
              <a:rPr lang="en-US" dirty="0" err="1" smtClean="0"/>
              <a:t>tahrip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bilişim</a:t>
            </a:r>
            <a:r>
              <a:rPr lang="en-US" dirty="0" smtClean="0"/>
              <a:t> </a:t>
            </a:r>
            <a:r>
              <a:rPr lang="en-US" dirty="0" err="1" smtClean="0"/>
              <a:t>sistemine</a:t>
            </a:r>
            <a:r>
              <a:rPr lang="en-US" dirty="0" smtClean="0"/>
              <a:t> </a:t>
            </a:r>
            <a:r>
              <a:rPr lang="en-US" dirty="0" err="1" smtClean="0"/>
              <a:t>zarar</a:t>
            </a:r>
            <a:r>
              <a:rPr lang="en-US" dirty="0" smtClean="0"/>
              <a:t> </a:t>
            </a:r>
            <a:r>
              <a:rPr lang="en-US" dirty="0" err="1" smtClean="0"/>
              <a:t>vermek</a:t>
            </a:r>
            <a:r>
              <a:rPr lang="en-US" dirty="0" smtClean="0"/>
              <a:t>,</a:t>
            </a:r>
          </a:p>
          <a:p>
            <a:r>
              <a:rPr lang="en-US" b="1" dirty="0" smtClean="0"/>
              <a:t>e) </a:t>
            </a:r>
            <a:r>
              <a:rPr lang="en-US" b="1" dirty="0" err="1" smtClean="0"/>
              <a:t>Sınavlarda</a:t>
            </a:r>
            <a:r>
              <a:rPr lang="en-US" b="1" dirty="0" smtClean="0"/>
              <a:t> </a:t>
            </a:r>
            <a:r>
              <a:rPr lang="en-US" b="1" dirty="0" err="1" smtClean="0"/>
              <a:t>kopya</a:t>
            </a:r>
            <a:r>
              <a:rPr lang="en-US" b="1" dirty="0" smtClean="0"/>
              <a:t> </a:t>
            </a:r>
            <a:r>
              <a:rPr lang="en-US" b="1" dirty="0" err="1" smtClean="0"/>
              <a:t>çekmek</a:t>
            </a:r>
            <a:r>
              <a:rPr lang="en-US" b="1" dirty="0" smtClean="0"/>
              <a:t> </a:t>
            </a:r>
            <a:r>
              <a:rPr lang="en-US" b="1" dirty="0" err="1" smtClean="0"/>
              <a:t>veya</a:t>
            </a:r>
            <a:r>
              <a:rPr lang="en-US" b="1" dirty="0" smtClean="0"/>
              <a:t> </a:t>
            </a:r>
            <a:r>
              <a:rPr lang="en-US" b="1" dirty="0" err="1" smtClean="0"/>
              <a:t>çektirmek</a:t>
            </a:r>
            <a:r>
              <a:rPr lang="en-US" b="1" dirty="0" smtClean="0"/>
              <a:t>,</a:t>
            </a:r>
          </a:p>
          <a:p>
            <a:endParaRPr lang="en-US" dirty="0" smtClean="0"/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21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f) </a:t>
            </a:r>
            <a:r>
              <a:rPr lang="en-US" dirty="0" err="1" smtClean="0"/>
              <a:t>Seminer</a:t>
            </a:r>
            <a:r>
              <a:rPr lang="en-US" dirty="0" smtClean="0"/>
              <a:t>, </a:t>
            </a:r>
            <a:r>
              <a:rPr lang="en-US" dirty="0" err="1" smtClean="0"/>
              <a:t>tez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yayınlarında</a:t>
            </a:r>
            <a:r>
              <a:rPr lang="en-US" dirty="0" smtClean="0"/>
              <a:t> </a:t>
            </a:r>
            <a:r>
              <a:rPr lang="en-US" dirty="0" err="1" smtClean="0"/>
              <a:t>intihal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.</a:t>
            </a:r>
          </a:p>
          <a:p>
            <a:r>
              <a:rPr lang="en-US" dirty="0" smtClean="0"/>
              <a:t>g) </a:t>
            </a:r>
            <a:r>
              <a:rPr lang="en-US" b="1" dirty="0" smtClean="0"/>
              <a:t>(Ek:RG-23/12/2016-29927)</a:t>
            </a:r>
            <a:r>
              <a:rPr lang="en-US" dirty="0" smtClean="0"/>
              <a:t>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kurumundan</a:t>
            </a:r>
            <a:r>
              <a:rPr lang="en-US" dirty="0" smtClean="0"/>
              <a:t> </a:t>
            </a:r>
            <a:r>
              <a:rPr lang="en-US" dirty="0" err="1" smtClean="0"/>
              <a:t>uzaklaştırma</a:t>
            </a:r>
            <a:r>
              <a:rPr lang="en-US" dirty="0" smtClean="0"/>
              <a:t> </a:t>
            </a:r>
            <a:r>
              <a:rPr lang="en-US" dirty="0" err="1" smtClean="0"/>
              <a:t>cezası</a:t>
            </a:r>
            <a:r>
              <a:rPr lang="en-US" dirty="0" smtClean="0"/>
              <a:t> </a:t>
            </a:r>
            <a:r>
              <a:rPr lang="en-US" dirty="0" err="1" smtClean="0"/>
              <a:t>almış</a:t>
            </a:r>
            <a:r>
              <a:rPr lang="en-US" dirty="0" smtClean="0"/>
              <a:t> </a:t>
            </a:r>
            <a:r>
              <a:rPr lang="en-US" dirty="0" err="1" smtClean="0"/>
              <a:t>olmasına</a:t>
            </a:r>
            <a:r>
              <a:rPr lang="en-US" dirty="0" smtClean="0"/>
              <a:t> </a:t>
            </a:r>
            <a:r>
              <a:rPr lang="en-US" dirty="0" err="1" smtClean="0"/>
              <a:t>rağmen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karara</a:t>
            </a:r>
            <a:r>
              <a:rPr lang="en-US" dirty="0" smtClean="0"/>
              <a:t> </a:t>
            </a:r>
            <a:r>
              <a:rPr lang="en-US" dirty="0" err="1" smtClean="0"/>
              <a:t>uymamak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Yükseköğretim</a:t>
            </a:r>
            <a:r>
              <a:rPr lang="en-US" b="1" dirty="0" smtClean="0"/>
              <a:t> </a:t>
            </a:r>
            <a:r>
              <a:rPr lang="en-US" b="1" dirty="0" err="1" smtClean="0"/>
              <a:t>kurumundan</a:t>
            </a:r>
            <a:r>
              <a:rPr lang="en-US" b="1" dirty="0" smtClean="0"/>
              <a:t> </a:t>
            </a:r>
            <a:r>
              <a:rPr lang="en-US" b="1" dirty="0" err="1" smtClean="0"/>
              <a:t>iki</a:t>
            </a:r>
            <a:r>
              <a:rPr lang="en-US" b="1" dirty="0" smtClean="0"/>
              <a:t> </a:t>
            </a:r>
            <a:r>
              <a:rPr lang="en-US" b="1" dirty="0" err="1" smtClean="0"/>
              <a:t>yarıyıl</a:t>
            </a:r>
            <a:r>
              <a:rPr lang="en-US" b="1" dirty="0" smtClean="0"/>
              <a:t> </a:t>
            </a:r>
            <a:r>
              <a:rPr lang="en-US" b="1" dirty="0" err="1" smtClean="0"/>
              <a:t>için</a:t>
            </a:r>
            <a:r>
              <a:rPr lang="en-US" b="1" dirty="0" smtClean="0"/>
              <a:t> </a:t>
            </a:r>
            <a:r>
              <a:rPr lang="en-US" b="1" dirty="0" err="1" smtClean="0"/>
              <a:t>uzaklaştırma</a:t>
            </a:r>
            <a:r>
              <a:rPr lang="en-US" b="1" dirty="0" smtClean="0"/>
              <a:t> </a:t>
            </a:r>
            <a:r>
              <a:rPr lang="en-US" b="1" dirty="0" err="1" smtClean="0"/>
              <a:t>cezasını</a:t>
            </a:r>
            <a:r>
              <a:rPr lang="en-US" b="1" dirty="0" smtClean="0"/>
              <a:t> </a:t>
            </a:r>
            <a:r>
              <a:rPr lang="en-US" b="1" dirty="0" err="1" smtClean="0"/>
              <a:t>gerektiren</a:t>
            </a:r>
            <a:r>
              <a:rPr lang="en-US" b="1" dirty="0" smtClean="0"/>
              <a:t> </a:t>
            </a:r>
            <a:r>
              <a:rPr lang="en-US" b="1" dirty="0" err="1" smtClean="0"/>
              <a:t>disiplin</a:t>
            </a:r>
            <a:r>
              <a:rPr lang="en-US" b="1" dirty="0" smtClean="0"/>
              <a:t> </a:t>
            </a:r>
            <a:r>
              <a:rPr lang="en-US" b="1" dirty="0" err="1" smtClean="0"/>
              <a:t>suçları</a:t>
            </a:r>
            <a:endParaRPr lang="en-US" dirty="0" smtClean="0"/>
          </a:p>
          <a:p>
            <a:r>
              <a:rPr lang="en-US" b="1" dirty="0" smtClean="0"/>
              <a:t>MADDE 8 –</a:t>
            </a:r>
            <a:r>
              <a:rPr lang="en-US" dirty="0" smtClean="0"/>
              <a:t> (1)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kurumundan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yarıyıl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uzaklaştırma</a:t>
            </a:r>
            <a:r>
              <a:rPr lang="en-US" dirty="0" smtClean="0"/>
              <a:t> </a:t>
            </a:r>
            <a:r>
              <a:rPr lang="en-US" dirty="0" err="1" smtClean="0"/>
              <a:t>cezasını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eylemler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görevlilerine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cebir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r>
              <a:rPr lang="en-US" dirty="0" smtClean="0"/>
              <a:t> </a:t>
            </a:r>
            <a:r>
              <a:rPr lang="en-US" dirty="0" err="1" smtClean="0"/>
              <a:t>kullanarak</a:t>
            </a:r>
            <a:r>
              <a:rPr lang="en-US" dirty="0" smtClean="0"/>
              <a:t> </a:t>
            </a:r>
            <a:r>
              <a:rPr lang="en-US" dirty="0" err="1" smtClean="0"/>
              <a:t>görevin</a:t>
            </a:r>
            <a:r>
              <a:rPr lang="en-US" dirty="0" smtClean="0"/>
              <a:t> </a:t>
            </a:r>
            <a:r>
              <a:rPr lang="en-US" dirty="0" err="1" smtClean="0"/>
              <a:t>yapılmasına</a:t>
            </a:r>
            <a:r>
              <a:rPr lang="en-US" dirty="0" smtClean="0"/>
              <a:t> </a:t>
            </a:r>
            <a:r>
              <a:rPr lang="en-US" dirty="0" err="1" smtClean="0"/>
              <a:t>engel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Öğrencilere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cebir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r>
              <a:rPr lang="en-US" dirty="0" smtClean="0"/>
              <a:t> </a:t>
            </a:r>
            <a:r>
              <a:rPr lang="en-US" dirty="0" err="1" smtClean="0"/>
              <a:t>kullanarak</a:t>
            </a:r>
            <a:r>
              <a:rPr lang="en-US" dirty="0" smtClean="0"/>
              <a:t>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hizmetlerinden</a:t>
            </a:r>
            <a:r>
              <a:rPr lang="en-US" dirty="0" smtClean="0"/>
              <a:t> </a:t>
            </a:r>
            <a:r>
              <a:rPr lang="en-US" dirty="0" err="1" smtClean="0"/>
              <a:t>yararlanmalarını</a:t>
            </a:r>
            <a:r>
              <a:rPr lang="en-US" dirty="0" smtClean="0"/>
              <a:t> </a:t>
            </a:r>
            <a:r>
              <a:rPr lang="en-US" dirty="0" err="1" smtClean="0"/>
              <a:t>engellemek</a:t>
            </a:r>
            <a:r>
              <a:rPr lang="en-US" dirty="0" smtClean="0"/>
              <a:t>,</a:t>
            </a:r>
          </a:p>
          <a:p>
            <a:r>
              <a:rPr lang="en-US" dirty="0" smtClean="0"/>
              <a:t>c) </a:t>
            </a:r>
            <a:r>
              <a:rPr lang="en-US" b="1" dirty="0" smtClean="0"/>
              <a:t>(Değişik:RG-7/11/2013-28814) </a:t>
            </a:r>
            <a:r>
              <a:rPr lang="en-US" i="1" dirty="0" err="1" smtClean="0"/>
              <a:t>Suç</a:t>
            </a:r>
            <a:r>
              <a:rPr lang="en-US" i="1" dirty="0" smtClean="0"/>
              <a:t> </a:t>
            </a:r>
            <a:r>
              <a:rPr lang="en-US" i="1" dirty="0" err="1" smtClean="0"/>
              <a:t>sayılan</a:t>
            </a:r>
            <a:r>
              <a:rPr lang="en-US" i="1" dirty="0" smtClean="0"/>
              <a:t> </a:t>
            </a:r>
            <a:r>
              <a:rPr lang="en-US" i="1" dirty="0" err="1" smtClean="0"/>
              <a:t>eylemleri</a:t>
            </a:r>
            <a:r>
              <a:rPr lang="en-US" i="1" dirty="0" smtClean="0"/>
              <a:t> </a:t>
            </a:r>
            <a:r>
              <a:rPr lang="en-US" i="1" dirty="0" err="1" smtClean="0"/>
              <a:t>işlemek</a:t>
            </a:r>
            <a:r>
              <a:rPr lang="en-US" b="1" i="1" baseline="30000" dirty="0" smtClean="0"/>
              <a:t>(1)</a:t>
            </a:r>
            <a:r>
              <a:rPr lang="en-US" baseline="30000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kimseyi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grubu</a:t>
            </a:r>
            <a:r>
              <a:rPr lang="en-US" dirty="0" smtClean="0"/>
              <a:t>, </a:t>
            </a:r>
            <a:r>
              <a:rPr lang="en-US" dirty="0" err="1" smtClean="0"/>
              <a:t>cebir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tehditle</a:t>
            </a:r>
            <a:r>
              <a:rPr lang="en-US" dirty="0" smtClean="0"/>
              <a:t> </a:t>
            </a:r>
            <a:r>
              <a:rPr lang="en-US" dirty="0" err="1" smtClean="0"/>
              <a:t>suç</a:t>
            </a:r>
            <a:r>
              <a:rPr lang="en-US" dirty="0" smtClean="0"/>
              <a:t> </a:t>
            </a:r>
            <a:r>
              <a:rPr lang="en-US" dirty="0" err="1" smtClean="0"/>
              <a:t>sayılan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eylemi</a:t>
            </a:r>
            <a:r>
              <a:rPr lang="en-US" dirty="0" smtClean="0"/>
              <a:t> </a:t>
            </a:r>
            <a:r>
              <a:rPr lang="en-US" dirty="0" err="1" smtClean="0"/>
              <a:t>düzenlemeye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böyle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eyleme</a:t>
            </a:r>
            <a:r>
              <a:rPr lang="en-US" dirty="0" smtClean="0"/>
              <a:t> </a:t>
            </a:r>
            <a:r>
              <a:rPr lang="en-US" dirty="0" err="1" smtClean="0"/>
              <a:t>katılmaya</a:t>
            </a:r>
            <a:r>
              <a:rPr lang="en-US" dirty="0" smtClean="0"/>
              <a:t> </a:t>
            </a:r>
            <a:r>
              <a:rPr lang="en-US" dirty="0" err="1" smtClean="0"/>
              <a:t>zorlamak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ç)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uyuşturucu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uyarıcı</a:t>
            </a:r>
            <a:r>
              <a:rPr lang="en-US" dirty="0" smtClean="0"/>
              <a:t> </a:t>
            </a:r>
            <a:r>
              <a:rPr lang="en-US" dirty="0" err="1" smtClean="0"/>
              <a:t>madde</a:t>
            </a:r>
            <a:r>
              <a:rPr lang="en-US" dirty="0" smtClean="0"/>
              <a:t> </a:t>
            </a:r>
            <a:r>
              <a:rPr lang="en-US" dirty="0" err="1" smtClean="0"/>
              <a:t>kullanmak</a:t>
            </a:r>
            <a:r>
              <a:rPr lang="en-US" dirty="0" smtClean="0"/>
              <a:t>, </a:t>
            </a:r>
            <a:r>
              <a:rPr lang="en-US" dirty="0" err="1" smtClean="0"/>
              <a:t>taşımak</a:t>
            </a:r>
            <a:r>
              <a:rPr lang="en-US" dirty="0" smtClean="0"/>
              <a:t>, </a:t>
            </a:r>
            <a:r>
              <a:rPr lang="en-US" dirty="0" err="1" smtClean="0"/>
              <a:t>bulundurmak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22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</a:t>
            </a:r>
            <a:r>
              <a:rPr lang="en-US" b="1" dirty="0" smtClean="0"/>
              <a:t>) </a:t>
            </a:r>
            <a:r>
              <a:rPr lang="en-US" b="1" dirty="0" err="1" smtClean="0"/>
              <a:t>Sınavlarda</a:t>
            </a:r>
            <a:r>
              <a:rPr lang="en-US" b="1" dirty="0" smtClean="0"/>
              <a:t> </a:t>
            </a:r>
            <a:r>
              <a:rPr lang="en-US" b="1" dirty="0" err="1" smtClean="0"/>
              <a:t>tehditle</a:t>
            </a:r>
            <a:r>
              <a:rPr lang="en-US" b="1" dirty="0" smtClean="0"/>
              <a:t> </a:t>
            </a:r>
            <a:r>
              <a:rPr lang="en-US" b="1" dirty="0" err="1" smtClean="0"/>
              <a:t>kopya</a:t>
            </a:r>
            <a:r>
              <a:rPr lang="en-US" b="1" dirty="0" smtClean="0"/>
              <a:t> </a:t>
            </a:r>
            <a:r>
              <a:rPr lang="en-US" b="1" dirty="0" err="1" smtClean="0"/>
              <a:t>çekmek</a:t>
            </a:r>
            <a:r>
              <a:rPr lang="en-US" b="1" dirty="0" smtClean="0"/>
              <a:t>, </a:t>
            </a:r>
            <a:r>
              <a:rPr lang="en-US" b="1" dirty="0" err="1" smtClean="0"/>
              <a:t>kopya</a:t>
            </a:r>
            <a:r>
              <a:rPr lang="en-US" b="1" dirty="0" smtClean="0"/>
              <a:t> </a:t>
            </a:r>
            <a:r>
              <a:rPr lang="en-US" b="1" dirty="0" err="1" smtClean="0"/>
              <a:t>çeken</a:t>
            </a:r>
            <a:r>
              <a:rPr lang="en-US" b="1" dirty="0" smtClean="0"/>
              <a:t> </a:t>
            </a:r>
            <a:r>
              <a:rPr lang="en-US" b="1" dirty="0" err="1" smtClean="0"/>
              <a:t>öğrencilerin</a:t>
            </a:r>
            <a:r>
              <a:rPr lang="en-US" b="1" dirty="0" smtClean="0"/>
              <a:t> </a:t>
            </a:r>
            <a:r>
              <a:rPr lang="en-US" b="1" dirty="0" err="1" smtClean="0"/>
              <a:t>sınav</a:t>
            </a:r>
            <a:r>
              <a:rPr lang="en-US" b="1" dirty="0" smtClean="0"/>
              <a:t> </a:t>
            </a:r>
            <a:r>
              <a:rPr lang="en-US" b="1" dirty="0" err="1" smtClean="0"/>
              <a:t>salonundan</a:t>
            </a:r>
            <a:r>
              <a:rPr lang="en-US" b="1" dirty="0" smtClean="0"/>
              <a:t> </a:t>
            </a:r>
            <a:r>
              <a:rPr lang="en-US" b="1" dirty="0" err="1" smtClean="0"/>
              <a:t>çıkarılmasına</a:t>
            </a:r>
            <a:r>
              <a:rPr lang="en-US" b="1" dirty="0" smtClean="0"/>
              <a:t> </a:t>
            </a:r>
            <a:r>
              <a:rPr lang="en-US" b="1" dirty="0" err="1" smtClean="0"/>
              <a:t>engel</a:t>
            </a:r>
            <a:r>
              <a:rPr lang="en-US" b="1" dirty="0" smtClean="0"/>
              <a:t> </a:t>
            </a:r>
            <a:r>
              <a:rPr lang="en-US" b="1" dirty="0" err="1" smtClean="0"/>
              <a:t>olmak</a:t>
            </a:r>
            <a:r>
              <a:rPr lang="en-US" b="1" dirty="0" smtClean="0"/>
              <a:t>, </a:t>
            </a:r>
            <a:r>
              <a:rPr lang="en-US" b="1" dirty="0" err="1" smtClean="0"/>
              <a:t>kendi</a:t>
            </a:r>
            <a:r>
              <a:rPr lang="en-US" b="1" dirty="0" smtClean="0"/>
              <a:t> </a:t>
            </a:r>
            <a:r>
              <a:rPr lang="en-US" b="1" dirty="0" err="1" smtClean="0"/>
              <a:t>yerine</a:t>
            </a:r>
            <a:r>
              <a:rPr lang="en-US" b="1" dirty="0" smtClean="0"/>
              <a:t> </a:t>
            </a:r>
            <a:r>
              <a:rPr lang="en-US" b="1" dirty="0" err="1" smtClean="0"/>
              <a:t>başkasını</a:t>
            </a:r>
            <a:r>
              <a:rPr lang="en-US" b="1" dirty="0" smtClean="0"/>
              <a:t> </a:t>
            </a:r>
            <a:r>
              <a:rPr lang="en-US" b="1" dirty="0" err="1" smtClean="0"/>
              <a:t>sınava</a:t>
            </a:r>
            <a:r>
              <a:rPr lang="en-US" b="1" dirty="0" smtClean="0"/>
              <a:t> </a:t>
            </a:r>
            <a:r>
              <a:rPr lang="en-US" b="1" dirty="0" err="1" smtClean="0"/>
              <a:t>sokmak</a:t>
            </a:r>
            <a:r>
              <a:rPr lang="en-US" b="1" dirty="0" smtClean="0"/>
              <a:t> </a:t>
            </a:r>
            <a:r>
              <a:rPr lang="en-US" b="1" dirty="0" err="1" smtClean="0"/>
              <a:t>veya</a:t>
            </a:r>
            <a:r>
              <a:rPr lang="en-US" b="1" dirty="0" smtClean="0"/>
              <a:t> </a:t>
            </a:r>
            <a:r>
              <a:rPr lang="en-US" b="1" dirty="0" err="1" smtClean="0"/>
              <a:t>başkasının</a:t>
            </a:r>
            <a:r>
              <a:rPr lang="en-US" b="1" dirty="0" smtClean="0"/>
              <a:t> </a:t>
            </a:r>
            <a:r>
              <a:rPr lang="en-US" b="1" dirty="0" err="1" smtClean="0"/>
              <a:t>yerine</a:t>
            </a:r>
            <a:r>
              <a:rPr lang="en-US" b="1" dirty="0" smtClean="0"/>
              <a:t> </a:t>
            </a:r>
            <a:r>
              <a:rPr lang="en-US" b="1" dirty="0" err="1" smtClean="0"/>
              <a:t>sınava</a:t>
            </a:r>
            <a:r>
              <a:rPr lang="en-US" b="1" dirty="0" smtClean="0"/>
              <a:t> </a:t>
            </a:r>
            <a:r>
              <a:rPr lang="en-US" b="1" dirty="0" err="1" smtClean="0"/>
              <a:t>girmek</a:t>
            </a:r>
            <a:r>
              <a:rPr lang="en-US" b="1" dirty="0" smtClean="0"/>
              <a:t>,</a:t>
            </a:r>
          </a:p>
          <a:p>
            <a:r>
              <a:rPr lang="en-US" dirty="0" smtClean="0"/>
              <a:t>e)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kurumlarında</a:t>
            </a:r>
            <a:r>
              <a:rPr lang="en-US" dirty="0" smtClean="0"/>
              <a:t> </a:t>
            </a:r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tacizde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f)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kurumlarında</a:t>
            </a:r>
            <a:r>
              <a:rPr lang="en-US" dirty="0" smtClean="0"/>
              <a:t> 10/7/1953 </a:t>
            </a:r>
            <a:r>
              <a:rPr lang="en-US" dirty="0" err="1" smtClean="0"/>
              <a:t>tarihli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6136 </a:t>
            </a:r>
            <a:r>
              <a:rPr lang="en-US" dirty="0" err="1" smtClean="0"/>
              <a:t>sayılı</a:t>
            </a:r>
            <a:r>
              <a:rPr lang="en-US" dirty="0" smtClean="0"/>
              <a:t> </a:t>
            </a:r>
            <a:r>
              <a:rPr lang="en-US" dirty="0" err="1" smtClean="0"/>
              <a:t>Ateşli</a:t>
            </a:r>
            <a:r>
              <a:rPr lang="en-US" dirty="0" smtClean="0"/>
              <a:t> </a:t>
            </a:r>
            <a:r>
              <a:rPr lang="en-US" dirty="0" err="1" smtClean="0"/>
              <a:t>Silahlar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Bıçaklar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Aletler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Kanuna</a:t>
            </a:r>
            <a:r>
              <a:rPr lang="en-US" dirty="0" smtClean="0"/>
              <a:t> </a:t>
            </a:r>
            <a:r>
              <a:rPr lang="en-US" dirty="0" err="1" smtClean="0"/>
              <a:t>aykırı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ateşli</a:t>
            </a:r>
            <a:r>
              <a:rPr lang="en-US" dirty="0" smtClean="0"/>
              <a:t> </a:t>
            </a:r>
            <a:r>
              <a:rPr lang="en-US" dirty="0" err="1" smtClean="0"/>
              <a:t>silahlarla</a:t>
            </a:r>
            <a:r>
              <a:rPr lang="en-US" dirty="0" smtClean="0"/>
              <a:t> </a:t>
            </a:r>
            <a:r>
              <a:rPr lang="en-US" dirty="0" err="1" smtClean="0"/>
              <a:t>mermilerini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bıçaklarla</a:t>
            </a:r>
            <a:r>
              <a:rPr lang="en-US" dirty="0" smtClean="0"/>
              <a:t> </a:t>
            </a:r>
            <a:r>
              <a:rPr lang="en-US" dirty="0" err="1" smtClean="0"/>
              <a:t>saldırı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savunmada</a:t>
            </a:r>
            <a:r>
              <a:rPr lang="en-US" dirty="0" smtClean="0"/>
              <a:t> </a:t>
            </a:r>
            <a:r>
              <a:rPr lang="en-US" dirty="0" err="1" smtClean="0"/>
              <a:t>kullanılmak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yapılmış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aletleri</a:t>
            </a:r>
            <a:r>
              <a:rPr lang="en-US" dirty="0" smtClean="0"/>
              <a:t>, </a:t>
            </a:r>
            <a:r>
              <a:rPr lang="en-US" dirty="0" err="1" smtClean="0"/>
              <a:t>patlayıcı</a:t>
            </a:r>
            <a:r>
              <a:rPr lang="en-US" dirty="0" smtClean="0"/>
              <a:t> </a:t>
            </a:r>
            <a:r>
              <a:rPr lang="en-US" dirty="0" err="1" smtClean="0"/>
              <a:t>maddeleri</a:t>
            </a:r>
            <a:r>
              <a:rPr lang="en-US" dirty="0" smtClean="0"/>
              <a:t> </a:t>
            </a:r>
            <a:r>
              <a:rPr lang="en-US" dirty="0" err="1" smtClean="0"/>
              <a:t>taşımak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bulundurmak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g)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kurumunun</a:t>
            </a:r>
            <a:r>
              <a:rPr lang="en-US" dirty="0" smtClean="0"/>
              <a:t> </a:t>
            </a:r>
            <a:r>
              <a:rPr lang="en-US" dirty="0" err="1" smtClean="0"/>
              <a:t>bilişim</a:t>
            </a:r>
            <a:r>
              <a:rPr lang="en-US" dirty="0" smtClean="0"/>
              <a:t> </a:t>
            </a:r>
            <a:r>
              <a:rPr lang="en-US" dirty="0" err="1" smtClean="0"/>
              <a:t>sistemine</a:t>
            </a:r>
            <a:r>
              <a:rPr lang="en-US" dirty="0" smtClean="0"/>
              <a:t> </a:t>
            </a:r>
            <a:r>
              <a:rPr lang="en-US" dirty="0" err="1" smtClean="0"/>
              <a:t>girerek</a:t>
            </a:r>
            <a:r>
              <a:rPr lang="en-US" dirty="0" smtClean="0"/>
              <a:t> </a:t>
            </a:r>
            <a:r>
              <a:rPr lang="en-US" dirty="0" err="1" smtClean="0"/>
              <a:t>kendisine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başkasının</a:t>
            </a:r>
            <a:r>
              <a:rPr lang="en-US" dirty="0" smtClean="0"/>
              <a:t> </a:t>
            </a:r>
            <a:r>
              <a:rPr lang="en-US" dirty="0" err="1" smtClean="0"/>
              <a:t>yararına</a:t>
            </a:r>
            <a:r>
              <a:rPr lang="en-US" dirty="0" smtClean="0"/>
              <a:t> </a:t>
            </a:r>
            <a:r>
              <a:rPr lang="en-US" dirty="0" err="1" smtClean="0"/>
              <a:t>haksız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.</a:t>
            </a:r>
          </a:p>
          <a:p>
            <a:r>
              <a:rPr lang="en-US" dirty="0" smtClean="0"/>
              <a:t>ğ) </a:t>
            </a:r>
            <a:r>
              <a:rPr lang="en-US" b="1" dirty="0" smtClean="0"/>
              <a:t>(Ek:RG-23/12/2016-29927</a:t>
            </a:r>
            <a:r>
              <a:rPr lang="en-US" dirty="0" smtClean="0"/>
              <a:t>)  </a:t>
            </a:r>
            <a:r>
              <a:rPr lang="en-US" dirty="0" err="1" smtClean="0"/>
              <a:t>Soruşturma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görevlendirilenleri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23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Yükseköğretim</a:t>
            </a:r>
            <a:r>
              <a:rPr lang="en-US" b="1" dirty="0" smtClean="0"/>
              <a:t> </a:t>
            </a:r>
            <a:r>
              <a:rPr lang="en-US" b="1" dirty="0" err="1" smtClean="0"/>
              <a:t>kurumundan</a:t>
            </a:r>
            <a:r>
              <a:rPr lang="en-US" b="1" dirty="0" smtClean="0"/>
              <a:t> </a:t>
            </a:r>
            <a:r>
              <a:rPr lang="en-US" b="1" dirty="0" err="1" smtClean="0"/>
              <a:t>çıkarma</a:t>
            </a:r>
            <a:r>
              <a:rPr lang="en-US" b="1" dirty="0" smtClean="0"/>
              <a:t> </a:t>
            </a:r>
            <a:r>
              <a:rPr lang="en-US" b="1" dirty="0" err="1" smtClean="0"/>
              <a:t>cezasını</a:t>
            </a:r>
            <a:r>
              <a:rPr lang="en-US" b="1" dirty="0" smtClean="0"/>
              <a:t> </a:t>
            </a:r>
            <a:r>
              <a:rPr lang="en-US" b="1" dirty="0" err="1" smtClean="0"/>
              <a:t>gerektiren</a:t>
            </a:r>
            <a:r>
              <a:rPr lang="en-US" b="1" dirty="0" smtClean="0"/>
              <a:t> </a:t>
            </a:r>
            <a:r>
              <a:rPr lang="en-US" b="1" dirty="0" err="1" smtClean="0"/>
              <a:t>disiplin</a:t>
            </a:r>
            <a:r>
              <a:rPr lang="en-US" b="1" dirty="0" smtClean="0"/>
              <a:t> </a:t>
            </a:r>
            <a:r>
              <a:rPr lang="en-US" b="1" dirty="0" err="1" smtClean="0"/>
              <a:t>suçları</a:t>
            </a:r>
            <a:endParaRPr lang="en-US" dirty="0" smtClean="0"/>
          </a:p>
          <a:p>
            <a:r>
              <a:rPr lang="en-US" b="1" dirty="0" smtClean="0"/>
              <a:t>MADDE 9 –</a:t>
            </a:r>
            <a:r>
              <a:rPr lang="en-US" dirty="0" smtClean="0"/>
              <a:t> (1)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kurumundan</a:t>
            </a:r>
            <a:r>
              <a:rPr lang="en-US" dirty="0" smtClean="0"/>
              <a:t> </a:t>
            </a:r>
            <a:r>
              <a:rPr lang="en-US" dirty="0" err="1" smtClean="0"/>
              <a:t>çıkarma</a:t>
            </a:r>
            <a:r>
              <a:rPr lang="en-US" dirty="0" smtClean="0"/>
              <a:t> </a:t>
            </a:r>
            <a:r>
              <a:rPr lang="en-US" dirty="0" err="1" smtClean="0"/>
              <a:t>cezasını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eylemler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a) </a:t>
            </a:r>
            <a:r>
              <a:rPr lang="en-US" dirty="0" err="1" smtClean="0"/>
              <a:t>Mahkeme</a:t>
            </a:r>
            <a:r>
              <a:rPr lang="en-US" dirty="0" smtClean="0"/>
              <a:t> </a:t>
            </a:r>
            <a:r>
              <a:rPr lang="en-US" dirty="0" err="1" smtClean="0"/>
              <a:t>kararıyla</a:t>
            </a:r>
            <a:r>
              <a:rPr lang="en-US" dirty="0" smtClean="0"/>
              <a:t> </a:t>
            </a:r>
            <a:r>
              <a:rPr lang="en-US" dirty="0" err="1" smtClean="0"/>
              <a:t>kesinleşmiş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kaydıyla</a:t>
            </a:r>
            <a:r>
              <a:rPr lang="en-US" dirty="0" smtClean="0"/>
              <a:t>, </a:t>
            </a:r>
            <a:r>
              <a:rPr lang="en-US" dirty="0" err="1" smtClean="0"/>
              <a:t>suç</a:t>
            </a:r>
            <a:r>
              <a:rPr lang="en-US" dirty="0" smtClean="0"/>
              <a:t> </a:t>
            </a:r>
            <a:r>
              <a:rPr lang="en-US" dirty="0" err="1" smtClean="0"/>
              <a:t>işlemek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örgüt</a:t>
            </a:r>
            <a:r>
              <a:rPr lang="en-US" dirty="0" smtClean="0"/>
              <a:t> </a:t>
            </a:r>
            <a:r>
              <a:rPr lang="en-US" dirty="0" err="1" smtClean="0"/>
              <a:t>kurmak</a:t>
            </a:r>
            <a:r>
              <a:rPr lang="en-US" dirty="0" smtClean="0"/>
              <a:t>, </a:t>
            </a:r>
            <a:r>
              <a:rPr lang="en-US" dirty="0" err="1" smtClean="0"/>
              <a:t>böyle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örgütü</a:t>
            </a:r>
            <a:r>
              <a:rPr lang="en-US" dirty="0" smtClean="0"/>
              <a:t> </a:t>
            </a:r>
            <a:r>
              <a:rPr lang="en-US" dirty="0" err="1" smtClean="0"/>
              <a:t>yönetmek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amaçla</a:t>
            </a:r>
            <a:r>
              <a:rPr lang="en-US" dirty="0" smtClean="0"/>
              <a:t> </a:t>
            </a:r>
            <a:r>
              <a:rPr lang="en-US" dirty="0" err="1" smtClean="0"/>
              <a:t>kurulan</a:t>
            </a:r>
            <a:r>
              <a:rPr lang="en-US" dirty="0" smtClean="0"/>
              <a:t> </a:t>
            </a:r>
            <a:r>
              <a:rPr lang="en-US" dirty="0" err="1" smtClean="0"/>
              <a:t>örgüte</a:t>
            </a:r>
            <a:r>
              <a:rPr lang="en-US" dirty="0" smtClean="0"/>
              <a:t> </a:t>
            </a:r>
            <a:r>
              <a:rPr lang="en-US" dirty="0" err="1" smtClean="0"/>
              <a:t>üye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, </a:t>
            </a:r>
            <a:r>
              <a:rPr lang="en-US" dirty="0" err="1" smtClean="0"/>
              <a:t>üye</a:t>
            </a:r>
            <a:r>
              <a:rPr lang="en-US" dirty="0" smtClean="0"/>
              <a:t> </a:t>
            </a:r>
            <a:r>
              <a:rPr lang="en-US" dirty="0" err="1" smtClean="0"/>
              <a:t>olmamakla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örgüt</a:t>
            </a:r>
            <a:r>
              <a:rPr lang="en-US" dirty="0" smtClean="0"/>
              <a:t> </a:t>
            </a:r>
            <a:r>
              <a:rPr lang="en-US" dirty="0" err="1" smtClean="0"/>
              <a:t>adına</a:t>
            </a:r>
            <a:r>
              <a:rPr lang="en-US" dirty="0" smtClean="0"/>
              <a:t> </a:t>
            </a:r>
            <a:r>
              <a:rPr lang="en-US" dirty="0" err="1" smtClean="0"/>
              <a:t>faaliyette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,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kurumlarında</a:t>
            </a:r>
            <a:r>
              <a:rPr lang="en-US" dirty="0" smtClean="0"/>
              <a:t> </a:t>
            </a:r>
            <a:r>
              <a:rPr lang="en-US" dirty="0" err="1" smtClean="0"/>
              <a:t>uyuşturucu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uyarıcı</a:t>
            </a:r>
            <a:r>
              <a:rPr lang="en-US" dirty="0" smtClean="0"/>
              <a:t> </a:t>
            </a:r>
            <a:r>
              <a:rPr lang="en-US" dirty="0" err="1" smtClean="0"/>
              <a:t>maddeleri</a:t>
            </a:r>
            <a:r>
              <a:rPr lang="en-US" dirty="0" smtClean="0"/>
              <a:t> </a:t>
            </a:r>
            <a:r>
              <a:rPr lang="en-US" dirty="0" err="1" smtClean="0"/>
              <a:t>satmak</a:t>
            </a:r>
            <a:r>
              <a:rPr lang="en-US" dirty="0" smtClean="0"/>
              <a:t>, </a:t>
            </a:r>
            <a:r>
              <a:rPr lang="en-US" dirty="0" err="1" smtClean="0"/>
              <a:t>satın</a:t>
            </a:r>
            <a:r>
              <a:rPr lang="en-US" dirty="0" smtClean="0"/>
              <a:t> </a:t>
            </a:r>
            <a:r>
              <a:rPr lang="en-US" dirty="0" err="1" smtClean="0"/>
              <a:t>almak</a:t>
            </a:r>
            <a:r>
              <a:rPr lang="en-US" dirty="0" smtClean="0"/>
              <a:t>, </a:t>
            </a:r>
            <a:r>
              <a:rPr lang="en-US" dirty="0" err="1" smtClean="0"/>
              <a:t>başkalarına</a:t>
            </a:r>
            <a:r>
              <a:rPr lang="en-US" dirty="0" smtClean="0"/>
              <a:t> </a:t>
            </a:r>
            <a:r>
              <a:rPr lang="en-US" dirty="0" err="1" smtClean="0"/>
              <a:t>vermek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ticaretini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c) 6136 </a:t>
            </a:r>
            <a:r>
              <a:rPr lang="en-US" dirty="0" err="1" smtClean="0"/>
              <a:t>sayılı</a:t>
            </a:r>
            <a:r>
              <a:rPr lang="en-US" dirty="0" smtClean="0"/>
              <a:t> </a:t>
            </a:r>
            <a:r>
              <a:rPr lang="en-US" dirty="0" err="1" smtClean="0"/>
              <a:t>Ateşli</a:t>
            </a:r>
            <a:r>
              <a:rPr lang="en-US" dirty="0" smtClean="0"/>
              <a:t> </a:t>
            </a:r>
            <a:r>
              <a:rPr lang="en-US" dirty="0" err="1" smtClean="0"/>
              <a:t>Silahlar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Bıçaklar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Aletler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Kanuna</a:t>
            </a:r>
            <a:r>
              <a:rPr lang="en-US" dirty="0" smtClean="0"/>
              <a:t> </a:t>
            </a:r>
            <a:r>
              <a:rPr lang="en-US" dirty="0" err="1" smtClean="0"/>
              <a:t>aykırı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ateşli</a:t>
            </a:r>
            <a:r>
              <a:rPr lang="en-US" dirty="0" smtClean="0"/>
              <a:t> </a:t>
            </a:r>
            <a:r>
              <a:rPr lang="en-US" dirty="0" err="1" smtClean="0"/>
              <a:t>silahlarla</a:t>
            </a:r>
            <a:r>
              <a:rPr lang="en-US" dirty="0" smtClean="0"/>
              <a:t>, </a:t>
            </a:r>
            <a:r>
              <a:rPr lang="en-US" dirty="0" err="1" smtClean="0"/>
              <a:t>mermilerini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bıçaklarla</a:t>
            </a:r>
            <a:r>
              <a:rPr lang="en-US" dirty="0" smtClean="0"/>
              <a:t> </a:t>
            </a:r>
            <a:r>
              <a:rPr lang="en-US" dirty="0" err="1" smtClean="0"/>
              <a:t>saldırı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savunmada</a:t>
            </a:r>
            <a:r>
              <a:rPr lang="en-US" dirty="0" smtClean="0"/>
              <a:t> </a:t>
            </a:r>
            <a:r>
              <a:rPr lang="en-US" dirty="0" err="1" smtClean="0"/>
              <a:t>kullanılmak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yapılmış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aletleri</a:t>
            </a:r>
            <a:r>
              <a:rPr lang="en-US" dirty="0" smtClean="0"/>
              <a:t>, </a:t>
            </a:r>
            <a:r>
              <a:rPr lang="en-US" dirty="0" err="1" smtClean="0"/>
              <a:t>patlayıcı</a:t>
            </a:r>
            <a:r>
              <a:rPr lang="en-US" dirty="0" smtClean="0"/>
              <a:t> </a:t>
            </a:r>
            <a:r>
              <a:rPr lang="en-US" dirty="0" err="1" smtClean="0"/>
              <a:t>maddeleri</a:t>
            </a:r>
            <a:r>
              <a:rPr lang="en-US" dirty="0" smtClean="0"/>
              <a:t> </a:t>
            </a:r>
            <a:r>
              <a:rPr lang="en-US" dirty="0" err="1" smtClean="0"/>
              <a:t>kullanmak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ç)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vücudu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davranışlarda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 </a:t>
            </a:r>
            <a:r>
              <a:rPr lang="en-US" dirty="0" err="1" smtClean="0"/>
              <a:t>suretiyle</a:t>
            </a:r>
            <a:r>
              <a:rPr lang="en-US" dirty="0" smtClean="0"/>
              <a:t> </a:t>
            </a:r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dokunulmazlıklarını</a:t>
            </a:r>
            <a:r>
              <a:rPr lang="en-US" dirty="0" smtClean="0"/>
              <a:t> </a:t>
            </a:r>
            <a:r>
              <a:rPr lang="en-US" dirty="0" err="1" smtClean="0"/>
              <a:t>ihlal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.</a:t>
            </a:r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8"/>
            <a:ext cx="7518169" cy="3960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2022-2023 Güz Dönemi Akademik Takvimi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591774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24142" y="3007018"/>
            <a:ext cx="3300972" cy="240065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http://math.klu.edu.tr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http://www.klu.edu.tr/</a:t>
            </a:r>
            <a:endParaRPr lang="en-US" sz="1600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24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360870"/>
              </p:ext>
            </p:extLst>
          </p:nvPr>
        </p:nvGraphicFramePr>
        <p:xfrm>
          <a:off x="496877" y="1556206"/>
          <a:ext cx="7940865" cy="5022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3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295">
                <a:tc>
                  <a:txBody>
                    <a:bodyPr/>
                    <a:lstStyle/>
                    <a:p>
                      <a:pPr algn="l"/>
                      <a:r>
                        <a:rPr lang="tr-TR" sz="18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Etkinlikler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Tarih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dirty="0" smtClean="0"/>
                        <a:t>Ders Kayıt</a:t>
                      </a:r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12</a:t>
                      </a:r>
                      <a:r>
                        <a:rPr lang="en-US" sz="1800" b="0" dirty="0" smtClean="0"/>
                        <a:t>-1</a:t>
                      </a:r>
                      <a:r>
                        <a:rPr lang="tr-TR" sz="1800" b="0" dirty="0" smtClean="0"/>
                        <a:t>6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Eylül</a:t>
                      </a:r>
                      <a:r>
                        <a:rPr lang="en-US" sz="1800" b="0" dirty="0" smtClean="0"/>
                        <a:t> 20</a:t>
                      </a:r>
                      <a:r>
                        <a:rPr lang="tr-TR" sz="1800" b="0" dirty="0" smtClean="0"/>
                        <a:t>22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Derslerin Başlangıcı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16 </a:t>
                      </a:r>
                      <a:r>
                        <a:rPr lang="en-US" sz="1800" b="0" dirty="0" err="1" smtClean="0"/>
                        <a:t>Eylül</a:t>
                      </a:r>
                      <a:r>
                        <a:rPr lang="en-US" sz="1800" b="0" dirty="0" smtClean="0"/>
                        <a:t> 20</a:t>
                      </a:r>
                      <a:r>
                        <a:rPr lang="tr-TR" sz="1800" b="0" dirty="0" smtClean="0"/>
                        <a:t>225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Ders Ekleme / Çıkarma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16-1</a:t>
                      </a:r>
                      <a:r>
                        <a:rPr lang="tr-TR" sz="1800" b="0" dirty="0" smtClean="0"/>
                        <a:t>9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Eylül</a:t>
                      </a:r>
                      <a:r>
                        <a:rPr lang="en-US" sz="1800" b="0" baseline="0" dirty="0" smtClean="0"/>
                        <a:t> 20</a:t>
                      </a:r>
                      <a:r>
                        <a:rPr lang="tr-TR" sz="1800" b="0" baseline="0" dirty="0" smtClean="0"/>
                        <a:t>22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Vize Tarihleri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0</a:t>
                      </a:r>
                      <a:r>
                        <a:rPr lang="tr-TR" sz="1800" b="0" dirty="0" smtClean="0"/>
                        <a:t>7</a:t>
                      </a:r>
                      <a:r>
                        <a:rPr lang="en-US" sz="1800" b="0" dirty="0" smtClean="0"/>
                        <a:t>-1</a:t>
                      </a:r>
                      <a:r>
                        <a:rPr lang="tr-TR" sz="1800" b="0" dirty="0" smtClean="0"/>
                        <a:t>3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Kasım</a:t>
                      </a:r>
                      <a:r>
                        <a:rPr lang="en-US" sz="1800" b="0" baseline="0" dirty="0" smtClean="0"/>
                        <a:t> 20</a:t>
                      </a:r>
                      <a:r>
                        <a:rPr lang="tr-TR" sz="1800" b="0" baseline="0" dirty="0" smtClean="0"/>
                        <a:t>22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Derslerin Bitişi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30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Aralık</a:t>
                      </a:r>
                      <a:r>
                        <a:rPr lang="en-US" sz="1800" b="0" dirty="0" smtClean="0"/>
                        <a:t> 20</a:t>
                      </a:r>
                      <a:r>
                        <a:rPr lang="tr-TR" sz="1800" b="0" dirty="0" smtClean="0"/>
                        <a:t>22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Final Tarihleri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2 </a:t>
                      </a:r>
                      <a:r>
                        <a:rPr lang="en-US" sz="1800" b="0" dirty="0" err="1" smtClean="0"/>
                        <a:t>Ocak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tr-TR" sz="1800" b="0" dirty="0" smtClean="0"/>
                        <a:t>– 15 Ocak </a:t>
                      </a:r>
                      <a:r>
                        <a:rPr lang="en-US" sz="1800" b="0" dirty="0" smtClean="0"/>
                        <a:t>20</a:t>
                      </a:r>
                      <a:r>
                        <a:rPr lang="tr-TR" sz="1800" b="0" dirty="0" smtClean="0"/>
                        <a:t>23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Bütünleme 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23-29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Ocak</a:t>
                      </a:r>
                      <a:r>
                        <a:rPr lang="en-US" sz="1800" b="0" baseline="0" dirty="0" smtClean="0"/>
                        <a:t> 20</a:t>
                      </a:r>
                      <a:r>
                        <a:rPr lang="tr-TR" sz="1800" b="0" baseline="0" dirty="0" smtClean="0"/>
                        <a:t>23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39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8"/>
            <a:ext cx="7518169" cy="3960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2022-2023 Bahar Dönemi Akademik Takvimi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591774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24142" y="3007018"/>
            <a:ext cx="3300972" cy="240065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http://math.klu.edu.tr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http://www.klu.edu.tr/</a:t>
            </a:r>
            <a:endParaRPr lang="en-US" sz="1600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25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70969"/>
              </p:ext>
            </p:extLst>
          </p:nvPr>
        </p:nvGraphicFramePr>
        <p:xfrm>
          <a:off x="496877" y="1556206"/>
          <a:ext cx="7940865" cy="4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3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Derslerin Başlangıcı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06</a:t>
                      </a:r>
                      <a:r>
                        <a:rPr lang="tr-TR" sz="1800" b="0" baseline="0" dirty="0" smtClean="0"/>
                        <a:t> Şubat 2023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Ders Ekleme / Çıkarma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06</a:t>
                      </a:r>
                      <a:r>
                        <a:rPr lang="tr-TR" sz="1800" b="0" baseline="0" dirty="0" smtClean="0"/>
                        <a:t> – 08 Şubat 2023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Vize Tarihleri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27</a:t>
                      </a:r>
                      <a:r>
                        <a:rPr lang="tr-TR" sz="1800" b="0" baseline="0" dirty="0" smtClean="0"/>
                        <a:t> Mart – 2 Nisan 2023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Derslerin Bitişi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26</a:t>
                      </a:r>
                      <a:r>
                        <a:rPr lang="tr-TR" sz="1800" b="0" baseline="0" dirty="0" smtClean="0"/>
                        <a:t> Mayıs 2023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Final Tarihleri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29 Mayıs – 11 Haziran</a:t>
                      </a:r>
                      <a:r>
                        <a:rPr lang="tr-TR" sz="1800" b="0" baseline="0" dirty="0" smtClean="0"/>
                        <a:t> 2023</a:t>
                      </a:r>
                      <a:endParaRPr lang="tr-TR" sz="1800" b="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Bütünleme 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19</a:t>
                      </a:r>
                      <a:r>
                        <a:rPr lang="tr-TR" sz="1800" b="0" baseline="0" dirty="0" smtClean="0"/>
                        <a:t> – </a:t>
                      </a:r>
                      <a:r>
                        <a:rPr lang="tr-TR" sz="1800" b="0" baseline="0" smtClean="0"/>
                        <a:t>25 Haziran 2023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42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642979"/>
            <a:ext cx="252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664277"/>
            <a:ext cx="252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/>
        </p:nvSpPr>
        <p:spPr>
          <a:xfrm>
            <a:off x="2702142" y="3217491"/>
            <a:ext cx="4957829" cy="1497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0" algn="r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tr-TR" sz="3200" i="1" dirty="0" smtClean="0">
                <a:latin typeface="Vivaldi" panose="03020602050506090804" pitchFamily="66" charset="0"/>
              </a:rPr>
              <a:t>Güzel anı, başarı ve mutlulukla dolu bir üniversite hayatı dileğiyle….</a:t>
            </a:r>
            <a:endParaRPr lang="tr-TR" sz="3200" i="1" dirty="0">
              <a:latin typeface="Vivaldi" panose="03020602050506090804" pitchFamily="66" charset="0"/>
            </a:endParaRPr>
          </a:p>
        </p:txBody>
      </p:sp>
      <p:grpSp>
        <p:nvGrpSpPr>
          <p:cNvPr id="5" name="Grup 4"/>
          <p:cNvGrpSpPr/>
          <p:nvPr/>
        </p:nvGrpSpPr>
        <p:grpSpPr>
          <a:xfrm>
            <a:off x="8059232" y="3054151"/>
            <a:ext cx="4168769" cy="1226782"/>
            <a:chOff x="8059232" y="3054151"/>
            <a:chExt cx="4168769" cy="1226782"/>
          </a:xfrm>
        </p:grpSpPr>
        <p:sp>
          <p:nvSpPr>
            <p:cNvPr id="11" name="Dikdörtgen 10"/>
            <p:cNvSpPr/>
            <p:nvPr/>
          </p:nvSpPr>
          <p:spPr>
            <a:xfrm>
              <a:off x="9312000" y="3477854"/>
              <a:ext cx="2916000" cy="360000"/>
            </a:xfrm>
            <a:prstGeom prst="rect">
              <a:avLst/>
            </a:prstGeom>
            <a:gradFill>
              <a:gsLst>
                <a:gs pos="9000">
                  <a:srgbClr val="9999FF"/>
                </a:gs>
                <a:gs pos="10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271488" defTabSz="450892"/>
              <a:endParaRPr lang="tr-TR" sz="1600" b="1" dirty="0">
                <a:solidFill>
                  <a:schemeClr val="tx1"/>
                </a:solidFill>
              </a:endParaRPr>
            </a:p>
          </p:txBody>
        </p:sp>
        <p:pic>
          <p:nvPicPr>
            <p:cNvPr id="14" name="Resim 13" descr="tasarimci-aktas-kirklareli-nin-renklerini_o1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9232" y="3054151"/>
              <a:ext cx="1080000" cy="10682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Dikdörtgen 14"/>
            <p:cNvSpPr/>
            <p:nvPr/>
          </p:nvSpPr>
          <p:spPr>
            <a:xfrm>
              <a:off x="9349826" y="3078992"/>
              <a:ext cx="2878175" cy="276999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indent="-88900">
                <a:spcBef>
                  <a:spcPts val="600"/>
                </a:spcBef>
                <a:buClr>
                  <a:srgbClr val="6666FF"/>
                </a:buClr>
                <a:tabLst>
                  <a:tab pos="266700" algn="l"/>
                </a:tabLst>
              </a:pPr>
              <a:r>
                <a:rPr lang="tr-TR" sz="1200" b="1" spc="300" dirty="0" smtClean="0">
                  <a:solidFill>
                    <a:schemeClr val="bg1">
                      <a:lumMod val="65000"/>
                    </a:schemeClr>
                  </a:solidFill>
                </a:rPr>
                <a:t>Kırklareli Üniversitesi</a:t>
              </a:r>
              <a:endParaRPr lang="tr-TR" sz="1200" b="1" spc="3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6" name="Dikdörtgen 15"/>
            <p:cNvSpPr/>
            <p:nvPr/>
          </p:nvSpPr>
          <p:spPr>
            <a:xfrm>
              <a:off x="9426273" y="4003934"/>
              <a:ext cx="268214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2925" indent="-542925">
                <a:buClr>
                  <a:srgbClr val="6666FF"/>
                </a:buClr>
              </a:pPr>
              <a:r>
                <a:rPr lang="tr-TR" sz="1200" i="1" spc="500" dirty="0">
                  <a:solidFill>
                    <a:srgbClr val="9A9AE6"/>
                  </a:solidFill>
                  <a:latin typeface="Harlow Solid Italic" panose="04030604020F02020D02" pitchFamily="82" charset="0"/>
                </a:rPr>
                <a:t>Bilgeliğe Yolculuk…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31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465179"/>
            <a:ext cx="540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486477"/>
            <a:ext cx="540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kdörtgen 11"/>
          <p:cNvSpPr/>
          <p:nvPr/>
        </p:nvSpPr>
        <p:spPr>
          <a:xfrm>
            <a:off x="4994739" y="3099946"/>
            <a:ext cx="7200000" cy="396000"/>
          </a:xfrm>
          <a:prstGeom prst="rect">
            <a:avLst/>
          </a:prstGeom>
          <a:solidFill>
            <a:schemeClr val="tx2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87313" defTabSz="466768">
              <a:tabLst>
                <a:tab pos="1971675" algn="l"/>
                <a:tab pos="1978025" algn="l"/>
              </a:tabLst>
            </a:pPr>
            <a:r>
              <a:rPr lang="en-US" sz="2000" b="1" spc="250" dirty="0" smtClean="0">
                <a:solidFill>
                  <a:srgbClr val="003366"/>
                </a:solidFill>
              </a:rPr>
              <a:t>Fen </a:t>
            </a:r>
            <a:r>
              <a:rPr lang="en-US" sz="2000" b="1" spc="250" dirty="0" err="1" smtClean="0">
                <a:solidFill>
                  <a:srgbClr val="003366"/>
                </a:solidFill>
              </a:rPr>
              <a:t>Edebiyat</a:t>
            </a:r>
            <a:r>
              <a:rPr lang="tr-TR" sz="2000" b="1" spc="250" dirty="0" smtClean="0">
                <a:solidFill>
                  <a:srgbClr val="003366"/>
                </a:solidFill>
              </a:rPr>
              <a:t> Fakültesi &amp; </a:t>
            </a:r>
            <a:r>
              <a:rPr lang="tr-TR" sz="2000" b="1" spc="250" dirty="0" smtClean="0">
                <a:solidFill>
                  <a:srgbClr val="6666FF"/>
                </a:solidFill>
              </a:rPr>
              <a:t>Genel Tanıtımı</a:t>
            </a:r>
            <a:endParaRPr lang="tr-TR" sz="2000" b="1" spc="250" dirty="0">
              <a:solidFill>
                <a:srgbClr val="6666FF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162343" y="4076622"/>
            <a:ext cx="5010373" cy="2769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360363" indent="-274638">
              <a:spcBef>
                <a:spcPts val="601"/>
              </a:spcBef>
              <a:spcAft>
                <a:spcPts val="600"/>
              </a:spcAft>
              <a:buClr>
                <a:srgbClr val="9999FF"/>
              </a:buClr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Genel Tanıtım</a:t>
            </a:r>
            <a:endParaRPr lang="tr-TR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441851" y="782296"/>
            <a:ext cx="7518169" cy="3960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pc="150" dirty="0" smtClean="0">
                <a:solidFill>
                  <a:srgbClr val="6666FF"/>
                </a:solidFill>
              </a:rPr>
              <a:t>Fen </a:t>
            </a:r>
            <a:r>
              <a:rPr lang="en-US" spc="150" dirty="0" err="1" smtClean="0">
                <a:solidFill>
                  <a:srgbClr val="6666FF"/>
                </a:solidFill>
              </a:rPr>
              <a:t>Edebiyat</a:t>
            </a:r>
            <a:r>
              <a:rPr lang="tr-TR" spc="150" dirty="0" smtClean="0">
                <a:solidFill>
                  <a:srgbClr val="6666FF"/>
                </a:solidFill>
              </a:rPr>
              <a:t> Fakültesi Fiziksel Genel Tanıtımı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591774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24142" y="3007018"/>
            <a:ext cx="3300972" cy="121571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Dekanlık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katı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dersliklerin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karşıdında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ek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bina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yer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almaktadır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0" y="856417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4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054343"/>
              </p:ext>
            </p:extLst>
          </p:nvPr>
        </p:nvGraphicFramePr>
        <p:xfrm>
          <a:off x="486245" y="1247862"/>
          <a:ext cx="7940865" cy="5200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2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8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295">
                <a:tc>
                  <a:txBody>
                    <a:bodyPr/>
                    <a:lstStyle/>
                    <a:p>
                      <a:pPr algn="l"/>
                      <a:r>
                        <a:rPr lang="tr-TR" sz="18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Alanlar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Açıklama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dirty="0" smtClean="0"/>
                        <a:t>Birimdeki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Bölümler</a:t>
                      </a:r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http://fef.klu.edu.tr/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Birim Derslikleri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Fen </a:t>
                      </a:r>
                      <a:r>
                        <a:rPr lang="en-US" sz="1800" b="0" dirty="0" err="1" smtClean="0"/>
                        <a:t>Edebiyat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Fakültesi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girişinin</a:t>
                      </a:r>
                      <a:r>
                        <a:rPr lang="en-US" sz="1800" b="0" baseline="0" dirty="0" smtClean="0"/>
                        <a:t> sol  </a:t>
                      </a:r>
                      <a:r>
                        <a:rPr lang="en-US" sz="1800" b="0" baseline="0" dirty="0" err="1" smtClean="0"/>
                        <a:t>tarafında</a:t>
                      </a:r>
                      <a:r>
                        <a:rPr lang="en-US" sz="1800" b="0" baseline="0" dirty="0" smtClean="0"/>
                        <a:t> 1.ve 2. </a:t>
                      </a:r>
                      <a:r>
                        <a:rPr lang="en-US" sz="1800" b="0" baseline="0" dirty="0" err="1" smtClean="0"/>
                        <a:t>katlarda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yer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almaktadır</a:t>
                      </a:r>
                      <a:r>
                        <a:rPr lang="en-US" sz="1800" b="0" baseline="0" dirty="0" smtClean="0"/>
                        <a:t>.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Kütüphane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 smtClean="0"/>
                        <a:t>Merkezi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Kütüphane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Spor Alanları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 smtClean="0"/>
                        <a:t>Merkezi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Spor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Salonu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Konferans</a:t>
                      </a:r>
                      <a:r>
                        <a:rPr lang="tr-TR" sz="1800" b="0" baseline="0" dirty="0" smtClean="0">
                          <a:solidFill>
                            <a:srgbClr val="002060"/>
                          </a:solidFill>
                        </a:rPr>
                        <a:t> Salonu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Fen </a:t>
                      </a:r>
                      <a:r>
                        <a:rPr lang="en-US" sz="1800" b="0" dirty="0" err="1" smtClean="0"/>
                        <a:t>Edebiyat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Fakültesi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girişinin</a:t>
                      </a:r>
                      <a:r>
                        <a:rPr lang="en-US" sz="1800" b="0" baseline="0" dirty="0" smtClean="0"/>
                        <a:t> sol  </a:t>
                      </a:r>
                      <a:r>
                        <a:rPr lang="en-US" sz="1800" b="0" baseline="0" dirty="0" err="1" smtClean="0"/>
                        <a:t>tarafında</a:t>
                      </a:r>
                      <a:r>
                        <a:rPr lang="en-US" sz="1800" b="0" baseline="0" dirty="0" smtClean="0"/>
                        <a:t>, </a:t>
                      </a:r>
                      <a:r>
                        <a:rPr lang="en-US" sz="1800" b="0" baseline="0" dirty="0" err="1" smtClean="0"/>
                        <a:t>dersliklerin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sonunda</a:t>
                      </a:r>
                      <a:r>
                        <a:rPr lang="en-US" sz="1800" b="0" baseline="0" dirty="0" smtClean="0"/>
                        <a:t> 1. </a:t>
                      </a:r>
                      <a:r>
                        <a:rPr lang="en-US" sz="1800" b="0" baseline="0" dirty="0" err="1" smtClean="0"/>
                        <a:t>konferans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salonudur</a:t>
                      </a:r>
                      <a:r>
                        <a:rPr lang="en-US" sz="1800" b="0" baseline="0" dirty="0" smtClean="0"/>
                        <a:t>.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Laboratuvar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 smtClean="0"/>
                        <a:t>Bilgisayar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laboratuvarı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binada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tek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olmakla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beraber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Turizm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Fakültesi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girişinde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sağda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yer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almaktadır</a:t>
                      </a:r>
                      <a:r>
                        <a:rPr lang="en-US" sz="1800" b="0" baseline="0" dirty="0" smtClean="0"/>
                        <a:t>.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Dinlenme</a:t>
                      </a:r>
                      <a:r>
                        <a:rPr lang="tr-TR" sz="1800" b="0" baseline="0" dirty="0" smtClean="0">
                          <a:solidFill>
                            <a:srgbClr val="002060"/>
                          </a:solidFill>
                        </a:rPr>
                        <a:t> Alanları</a:t>
                      </a:r>
                      <a:endParaRPr lang="tr-TR" sz="18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 smtClean="0"/>
                        <a:t>Fakülte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Kantini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Yemekhane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 smtClean="0"/>
                        <a:t>Merkezi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Yemekhane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44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465179"/>
            <a:ext cx="540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486477"/>
            <a:ext cx="540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kdörtgen 11"/>
          <p:cNvSpPr/>
          <p:nvPr/>
        </p:nvSpPr>
        <p:spPr>
          <a:xfrm>
            <a:off x="4994739" y="3099946"/>
            <a:ext cx="7200000" cy="396000"/>
          </a:xfrm>
          <a:prstGeom prst="rect">
            <a:avLst/>
          </a:prstGeom>
          <a:solidFill>
            <a:schemeClr val="tx2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87313" defTabSz="466768">
              <a:tabLst>
                <a:tab pos="1971675" algn="l"/>
                <a:tab pos="1978025" algn="l"/>
              </a:tabLst>
            </a:pPr>
            <a:r>
              <a:rPr lang="en-US" sz="2000" b="1" spc="250" dirty="0" err="1" smtClean="0">
                <a:solidFill>
                  <a:srgbClr val="003366"/>
                </a:solidFill>
              </a:rPr>
              <a:t>Matematik</a:t>
            </a:r>
            <a:r>
              <a:rPr lang="tr-TR" sz="2000" b="1" spc="250" dirty="0" smtClean="0">
                <a:solidFill>
                  <a:srgbClr val="003366"/>
                </a:solidFill>
              </a:rPr>
              <a:t> Bölümü &amp;</a:t>
            </a:r>
            <a:r>
              <a:rPr lang="tr-TR" sz="2000" b="1" spc="250" dirty="0" smtClean="0">
                <a:solidFill>
                  <a:srgbClr val="6666FF"/>
                </a:solidFill>
              </a:rPr>
              <a:t> Tanıtımı</a:t>
            </a:r>
            <a:endParaRPr lang="tr-TR" sz="2000" b="1" spc="250" dirty="0">
              <a:solidFill>
                <a:srgbClr val="6666FF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162343" y="3861179"/>
            <a:ext cx="5991210" cy="70788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360363" indent="-274638">
              <a:spcBef>
                <a:spcPts val="601"/>
              </a:spcBef>
              <a:spcAft>
                <a:spcPts val="600"/>
              </a:spcAft>
              <a:buClr>
                <a:srgbClr val="9999FF"/>
              </a:buCl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Matematik</a:t>
            </a:r>
            <a:r>
              <a:rPr 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tr-TR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Bölümü Fiziksel Alt Yapı </a:t>
            </a:r>
            <a:endParaRPr lang="tr-TR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60363" indent="-274638">
              <a:spcBef>
                <a:spcPts val="601"/>
              </a:spcBef>
              <a:spcAft>
                <a:spcPts val="600"/>
              </a:spcAft>
              <a:buClr>
                <a:srgbClr val="9999FF"/>
              </a:buCl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Matematik</a:t>
            </a:r>
            <a:r>
              <a:rPr 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tr-TR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Bölüm Sosyal Aktivite ve Yaşam Alanları</a:t>
            </a:r>
            <a:endParaRPr lang="tr-TR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8"/>
            <a:ext cx="7518169" cy="3960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Fiziksel Alt Yapı ve Diğer Koşullar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591774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24142" y="3007018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6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598279"/>
              </p:ext>
            </p:extLst>
          </p:nvPr>
        </p:nvGraphicFramePr>
        <p:xfrm>
          <a:off x="496877" y="1556206"/>
          <a:ext cx="7940865" cy="2955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2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8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295">
                <a:tc>
                  <a:txBody>
                    <a:bodyPr/>
                    <a:lstStyle/>
                    <a:p>
                      <a:pPr algn="l"/>
                      <a:r>
                        <a:rPr lang="tr-TR" sz="18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Alanlar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Açıklama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dirty="0" smtClean="0"/>
                        <a:t>Bölüm</a:t>
                      </a:r>
                      <a:r>
                        <a:rPr lang="tr-TR" baseline="0" dirty="0" smtClean="0"/>
                        <a:t> Derslikleri</a:t>
                      </a:r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 20</a:t>
                      </a:r>
                      <a:r>
                        <a:rPr lang="tr-TR" sz="1800" b="0" dirty="0" smtClean="0"/>
                        <a:t>1-202</a:t>
                      </a:r>
                      <a:endParaRPr lang="en-US" sz="1800" b="0" dirty="0" smtClean="0"/>
                    </a:p>
                    <a:p>
                      <a:pPr algn="l"/>
                      <a:r>
                        <a:rPr lang="en-US" sz="1800" b="0" dirty="0" smtClean="0"/>
                        <a:t> (</a:t>
                      </a:r>
                      <a:r>
                        <a:rPr lang="en-US" sz="1800" b="0" dirty="0" err="1" smtClean="0"/>
                        <a:t>Bazı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dersler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için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büyük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derslik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alınmış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olup</a:t>
                      </a:r>
                      <a:r>
                        <a:rPr lang="en-US" sz="1800" b="0" baseline="0" dirty="0" smtClean="0"/>
                        <a:t>, </a:t>
                      </a:r>
                      <a:r>
                        <a:rPr lang="en-US" sz="1800" b="0" baseline="0" dirty="0" err="1" smtClean="0"/>
                        <a:t>ders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programında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ayrıntılandırılmıştır</a:t>
                      </a:r>
                      <a:r>
                        <a:rPr lang="en-US" sz="1800" b="0" baseline="0" dirty="0" smtClean="0"/>
                        <a:t>.</a:t>
                      </a:r>
                      <a:r>
                        <a:rPr lang="en-US" sz="1800" b="0" dirty="0" smtClean="0"/>
                        <a:t>)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Akademisyen</a:t>
                      </a:r>
                      <a:r>
                        <a:rPr lang="tr-TR" sz="1800" b="0" baseline="0" dirty="0" smtClean="0">
                          <a:solidFill>
                            <a:srgbClr val="002060"/>
                          </a:solidFill>
                        </a:rPr>
                        <a:t> Ofisleri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Dersliklerin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karşıdında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bina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dekanlık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katında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almaktadır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 smtClean="0">
                        <a:solidFill>
                          <a:schemeClr val="tx1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Bölüm Laboratuvarları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 smtClean="0"/>
                        <a:t>Fakülte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Bilgisayar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Laboratuvarı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0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8"/>
            <a:ext cx="7518169" cy="3960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Öğrenci Sayıları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591774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24142" y="3007018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2022 mezun sayısı</a:t>
            </a:r>
            <a:r>
              <a:rPr lang="tr-TR" sz="1600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Toplam mezun sayısı : 235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7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581088"/>
              </p:ext>
            </p:extLst>
          </p:nvPr>
        </p:nvGraphicFramePr>
        <p:xfrm>
          <a:off x="468105" y="2894749"/>
          <a:ext cx="7807994" cy="11775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6732">
                <a:tc>
                  <a:txBody>
                    <a:bodyPr/>
                    <a:lstStyle/>
                    <a:p>
                      <a:pPr algn="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Öğretim Türü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1. Sınıf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2. Sınıf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3. Sınıf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4. Sınıf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789">
                <a:tc>
                  <a:txBody>
                    <a:bodyPr/>
                    <a:lstStyle/>
                    <a:p>
                      <a:pPr algn="r"/>
                      <a:r>
                        <a:rPr lang="tr-TR" sz="1600" b="0" dirty="0" smtClean="0"/>
                        <a:t>I. Öğretim</a:t>
                      </a:r>
                      <a:endParaRPr lang="tr-TR" sz="16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tr-TR" sz="1600" b="1" dirty="0" smtClean="0">
                          <a:solidFill>
                            <a:srgbClr val="002060"/>
                          </a:solidFill>
                        </a:rPr>
                        <a:t>08</a:t>
                      </a:r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tr-TR" sz="1600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2060"/>
                          </a:solidFill>
                        </a:rPr>
                        <a:t>35</a:t>
                      </a:r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2060"/>
                          </a:solidFill>
                        </a:rPr>
                        <a:t>59</a:t>
                      </a:r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2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Anabilim Dalları ve Akademik Personel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8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Geometri</a:t>
            </a:r>
            <a:r>
              <a:rPr lang="en-US" dirty="0" smtClean="0"/>
              <a:t>;  Prof. Dr. Ali ÇALIŞKAN (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Başkanı</a:t>
            </a:r>
            <a:r>
              <a:rPr lang="en-US" dirty="0" smtClean="0"/>
              <a:t>), </a:t>
            </a:r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en-US" dirty="0" smtClean="0"/>
              <a:t>     </a:t>
            </a:r>
            <a:r>
              <a:rPr lang="tr-TR" dirty="0" err="1" smtClean="0"/>
              <a:t>Prof</a:t>
            </a:r>
            <a:r>
              <a:rPr lang="en-US" dirty="0" smtClean="0"/>
              <a:t>. Dr. </a:t>
            </a:r>
            <a:r>
              <a:rPr lang="en-US" dirty="0" err="1" smtClean="0"/>
              <a:t>Yasin</a:t>
            </a:r>
            <a:r>
              <a:rPr lang="en-US" dirty="0" smtClean="0"/>
              <a:t> ÜNLÜTÜRK,</a:t>
            </a:r>
            <a:r>
              <a:rPr lang="tr-TR" dirty="0" smtClean="0"/>
              <a:t> </a:t>
            </a:r>
            <a:r>
              <a:rPr lang="en-US" dirty="0"/>
              <a:t>(</a:t>
            </a:r>
            <a:r>
              <a:rPr lang="en-US" dirty="0" err="1"/>
              <a:t>Bölüm</a:t>
            </a:r>
            <a:r>
              <a:rPr lang="en-US" dirty="0"/>
              <a:t> </a:t>
            </a:r>
            <a:r>
              <a:rPr lang="en-US" dirty="0" err="1"/>
              <a:t>Başkan</a:t>
            </a:r>
            <a:r>
              <a:rPr lang="en-US" dirty="0"/>
              <a:t> </a:t>
            </a:r>
            <a:r>
              <a:rPr lang="en-US" dirty="0" err="1"/>
              <a:t>Yardımcısı</a:t>
            </a:r>
            <a:r>
              <a:rPr lang="en-US" dirty="0" smtClean="0"/>
              <a:t>)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en-US" dirty="0" smtClean="0"/>
              <a:t>    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en-US" dirty="0" err="1" smtClean="0"/>
              <a:t>Muradiye</a:t>
            </a:r>
            <a:r>
              <a:rPr lang="en-US" dirty="0" smtClean="0"/>
              <a:t> ÇİMKİDER,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Cebir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Sayılar</a:t>
            </a:r>
            <a:r>
              <a:rPr lang="en-US" dirty="0" smtClean="0"/>
              <a:t> </a:t>
            </a:r>
            <a:r>
              <a:rPr lang="en-US" dirty="0" err="1" smtClean="0"/>
              <a:t>Teorisi</a:t>
            </a:r>
            <a:r>
              <a:rPr lang="en-US" dirty="0" smtClean="0"/>
              <a:t>;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Özen</a:t>
            </a:r>
            <a:r>
              <a:rPr lang="en-US" dirty="0" smtClean="0"/>
              <a:t> ÖZER,</a:t>
            </a:r>
            <a:endParaRPr lang="tr-TR" dirty="0" smtClean="0"/>
          </a:p>
          <a:p>
            <a:pPr marL="542925" lvl="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tr-TR" dirty="0" smtClean="0"/>
              <a:t>	</a:t>
            </a:r>
            <a:r>
              <a:rPr lang="tr-TR" dirty="0" err="1" smtClean="0"/>
              <a:t>Ar.Gör</a:t>
            </a:r>
            <a:r>
              <a:rPr lang="tr-TR" dirty="0" smtClean="0"/>
              <a:t>. Ersin ŞENER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Fonksiyo</a:t>
            </a:r>
            <a:r>
              <a:rPr lang="tr-TR" dirty="0"/>
              <a:t>n</a:t>
            </a:r>
            <a:r>
              <a:rPr lang="en-US" dirty="0" smtClean="0"/>
              <a:t>lar </a:t>
            </a:r>
            <a:r>
              <a:rPr lang="en-US" dirty="0" err="1" smtClean="0"/>
              <a:t>Teorisi</a:t>
            </a:r>
            <a:r>
              <a:rPr lang="en-US" dirty="0" smtClean="0"/>
              <a:t>; D</a:t>
            </a:r>
            <a:r>
              <a:rPr lang="tr-TR" dirty="0" err="1" smtClean="0"/>
              <a:t>oç.Dr</a:t>
            </a:r>
            <a:r>
              <a:rPr lang="tr-TR" dirty="0" smtClean="0"/>
              <a:t>. Serap ÖZCAN</a:t>
            </a:r>
            <a:r>
              <a:rPr lang="en-US" dirty="0" smtClean="0"/>
              <a:t>,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en-US" dirty="0" smtClean="0"/>
              <a:t>    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tr-TR" dirty="0" smtClean="0"/>
              <a:t> Nihan TIRMIKÇIOĞLU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tr-TR" dirty="0" smtClean="0"/>
              <a:t>,	</a:t>
            </a:r>
            <a:r>
              <a:rPr lang="tr-TR" dirty="0" err="1" smtClean="0"/>
              <a:t>Ar.Gör</a:t>
            </a:r>
            <a:r>
              <a:rPr lang="tr-TR" dirty="0" smtClean="0"/>
              <a:t>. Gökay KARABACAK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90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Anabilim Dalları ve Akademik Personel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9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72029" y="1491495"/>
            <a:ext cx="82550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Uygulamalı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r>
              <a:rPr lang="en-US" dirty="0" smtClean="0"/>
              <a:t>; 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 </a:t>
            </a:r>
            <a:r>
              <a:rPr lang="en-US" dirty="0" err="1" smtClean="0"/>
              <a:t>Özlem</a:t>
            </a:r>
            <a:r>
              <a:rPr lang="en-US" dirty="0" smtClean="0"/>
              <a:t> KIRCI,</a:t>
            </a:r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en-US" dirty="0" smtClean="0"/>
              <a:t>    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en-US" dirty="0" err="1" smtClean="0"/>
              <a:t>Sinem</a:t>
            </a:r>
            <a:r>
              <a:rPr lang="en-US" dirty="0" smtClean="0"/>
              <a:t> Ş</a:t>
            </a:r>
            <a:r>
              <a:rPr lang="tr-TR" dirty="0" smtClean="0"/>
              <a:t>İMŞEK MENGİ</a:t>
            </a:r>
            <a:r>
              <a:rPr lang="tr-TR" dirty="0"/>
              <a:t> </a:t>
            </a:r>
            <a:r>
              <a:rPr lang="en-US" dirty="0"/>
              <a:t>(</a:t>
            </a:r>
            <a:r>
              <a:rPr lang="en-US" dirty="0" err="1"/>
              <a:t>Bölüm</a:t>
            </a:r>
            <a:r>
              <a:rPr lang="en-US" dirty="0"/>
              <a:t> </a:t>
            </a:r>
            <a:r>
              <a:rPr lang="en-US" dirty="0" err="1"/>
              <a:t>Başkan</a:t>
            </a:r>
            <a:r>
              <a:rPr lang="en-US" dirty="0"/>
              <a:t> </a:t>
            </a:r>
            <a:r>
              <a:rPr lang="en-US" dirty="0" err="1"/>
              <a:t>Yardımcısı</a:t>
            </a:r>
            <a:r>
              <a:rPr lang="en-US" dirty="0" smtClean="0"/>
              <a:t>)</a:t>
            </a:r>
            <a:endParaRPr lang="tr-TR" dirty="0" smtClean="0"/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tr-TR" dirty="0" smtClean="0"/>
              <a:t>  </a:t>
            </a:r>
            <a:r>
              <a:rPr lang="en-US" dirty="0" smtClean="0"/>
              <a:t>   </a:t>
            </a:r>
            <a:r>
              <a:rPr lang="en-US" dirty="0" err="1" smtClean="0"/>
              <a:t>Arş</a:t>
            </a:r>
            <a:r>
              <a:rPr lang="en-US" dirty="0" smtClean="0"/>
              <a:t>. </a:t>
            </a:r>
            <a:r>
              <a:rPr lang="en-US" dirty="0" err="1" smtClean="0"/>
              <a:t>Gör</a:t>
            </a:r>
            <a:r>
              <a:rPr lang="en-US" dirty="0" smtClean="0"/>
              <a:t>.</a:t>
            </a:r>
            <a:r>
              <a:rPr lang="tr-TR" dirty="0" smtClean="0"/>
              <a:t> Dr. </a:t>
            </a:r>
            <a:r>
              <a:rPr lang="tr-TR" dirty="0" err="1" smtClean="0"/>
              <a:t>Ümmü</a:t>
            </a:r>
            <a:r>
              <a:rPr lang="tr-TR" dirty="0" smtClean="0"/>
              <a:t> ŞAHİN ŞENER</a:t>
            </a:r>
            <a:r>
              <a:rPr lang="en-US" dirty="0" smtClean="0"/>
              <a:t> 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tr-TR" dirty="0" smtClean="0"/>
              <a:t>	</a:t>
            </a:r>
            <a:r>
              <a:rPr lang="tr-TR" dirty="0" err="1" smtClean="0"/>
              <a:t>Arş.Gör</a:t>
            </a:r>
            <a:r>
              <a:rPr lang="tr-TR" dirty="0" smtClean="0"/>
              <a:t>. Betül ÖZBAY ELİBÜYÜK</a:t>
            </a:r>
            <a:endParaRPr lang="en-US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Topoloji</a:t>
            </a:r>
            <a:r>
              <a:rPr lang="en-US" dirty="0" smtClean="0"/>
              <a:t>;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en-US" dirty="0" err="1" smtClean="0"/>
              <a:t>Ramazan</a:t>
            </a:r>
            <a:r>
              <a:rPr lang="en-US" dirty="0" smtClean="0"/>
              <a:t> EKMEKÇİ 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Matematiğin</a:t>
            </a:r>
            <a:r>
              <a:rPr lang="en-US" dirty="0" smtClean="0"/>
              <a:t> </a:t>
            </a:r>
            <a:r>
              <a:rPr lang="en-US" dirty="0" err="1" smtClean="0"/>
              <a:t>Temelleri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Lojik</a:t>
            </a:r>
            <a:r>
              <a:rPr lang="en-US" dirty="0" smtClean="0"/>
              <a:t>;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 </a:t>
            </a:r>
            <a:r>
              <a:rPr lang="en-US" dirty="0" err="1" smtClean="0"/>
              <a:t>Erdal</a:t>
            </a:r>
            <a:r>
              <a:rPr lang="en-US" dirty="0" smtClean="0"/>
              <a:t> İMAMOĞLU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en-US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90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  <a:alpha val="71000"/>
          </a:schemeClr>
        </a:solidFill>
        <a:ln/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267404</TotalTime>
  <Words>1683</Words>
  <Application>Microsoft Office PowerPoint</Application>
  <PresentationFormat>Geniş ekran</PresentationFormat>
  <Paragraphs>368</Paragraphs>
  <Slides>26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5" baseType="lpstr">
      <vt:lpstr>Arial</vt:lpstr>
      <vt:lpstr>Calibri</vt:lpstr>
      <vt:lpstr>Century Gothic</vt:lpstr>
      <vt:lpstr>Harlow Solid Italic</vt:lpstr>
      <vt:lpstr>Times New Roman</vt:lpstr>
      <vt:lpstr>Vivaldi</vt:lpstr>
      <vt:lpstr>Wingdings</vt:lpstr>
      <vt:lpstr>Wingdings 3</vt:lpstr>
      <vt:lpstr>Wisp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aaiseri</dc:creator>
  <cp:lastModifiedBy>Gökay Karabacak</cp:lastModifiedBy>
  <cp:revision>2100</cp:revision>
  <cp:lastPrinted>2019-04-26T07:36:03Z</cp:lastPrinted>
  <dcterms:created xsi:type="dcterms:W3CDTF">2014-09-29T20:35:55Z</dcterms:created>
  <dcterms:modified xsi:type="dcterms:W3CDTF">2022-09-29T08:58:16Z</dcterms:modified>
</cp:coreProperties>
</file>